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notesSlides/notesSlide1.xml" ContentType="application/vnd.openxmlformats-officedocument.presentationml.notesSlide+xml"/>
  <Override PartName="/ppt/ink/ink2.xml" ContentType="application/inkml+xml"/>
  <Override PartName="/ppt/notesSlides/notesSlide2.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4" r:id="rId1"/>
    <p:sldMasterId id="2147483726" r:id="rId2"/>
  </p:sldMasterIdLst>
  <p:notesMasterIdLst>
    <p:notesMasterId r:id="rId50"/>
  </p:notesMasterIdLst>
  <p:sldIdLst>
    <p:sldId id="256" r:id="rId3"/>
    <p:sldId id="257" r:id="rId4"/>
    <p:sldId id="298" r:id="rId5"/>
    <p:sldId id="258" r:id="rId6"/>
    <p:sldId id="259" r:id="rId7"/>
    <p:sldId id="299" r:id="rId8"/>
    <p:sldId id="260" r:id="rId9"/>
    <p:sldId id="261" r:id="rId10"/>
    <p:sldId id="263" r:id="rId11"/>
    <p:sldId id="264" r:id="rId12"/>
    <p:sldId id="265" r:id="rId13"/>
    <p:sldId id="266" r:id="rId14"/>
    <p:sldId id="300" r:id="rId15"/>
    <p:sldId id="267" r:id="rId16"/>
    <p:sldId id="268" r:id="rId17"/>
    <p:sldId id="269" r:id="rId18"/>
    <p:sldId id="270" r:id="rId19"/>
    <p:sldId id="271" r:id="rId20"/>
    <p:sldId id="272" r:id="rId21"/>
    <p:sldId id="273" r:id="rId22"/>
    <p:sldId id="274" r:id="rId23"/>
    <p:sldId id="304" r:id="rId24"/>
    <p:sldId id="277" r:id="rId25"/>
    <p:sldId id="275" r:id="rId26"/>
    <p:sldId id="276"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1" r:id="rId40"/>
    <p:sldId id="292" r:id="rId41"/>
    <p:sldId id="293" r:id="rId42"/>
    <p:sldId id="294" r:id="rId43"/>
    <p:sldId id="295" r:id="rId44"/>
    <p:sldId id="296" r:id="rId45"/>
    <p:sldId id="297" r:id="rId46"/>
    <p:sldId id="301" r:id="rId47"/>
    <p:sldId id="302" r:id="rId48"/>
    <p:sldId id="303"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56"/>
    <p:restoredTop sz="96296"/>
  </p:normalViewPr>
  <p:slideViewPr>
    <p:cSldViewPr snapToGrid="0" snapToObjects="1">
      <p:cViewPr>
        <p:scale>
          <a:sx n="109" d="100"/>
          <a:sy n="109" d="100"/>
        </p:scale>
        <p:origin x="680" y="57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758626-CBF3-48C5-AB7B-90B552A09339}"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AFD86727-0498-4767-B533-341B73FF44E9}">
      <dgm:prSet/>
      <dgm:spPr/>
      <dgm:t>
        <a:bodyPr/>
        <a:lstStyle/>
        <a:p>
          <a:pPr>
            <a:lnSpc>
              <a:spcPct val="100000"/>
            </a:lnSpc>
          </a:pPr>
          <a:r>
            <a:rPr lang="en-US"/>
            <a:t>Introduction to Recommender Systems</a:t>
          </a:r>
        </a:p>
      </dgm:t>
    </dgm:pt>
    <dgm:pt modelId="{C2126D4C-E907-4FBE-82E2-151604BA5728}" type="parTrans" cxnId="{0DA2445F-27C8-4E0A-86C0-AEC357201A87}">
      <dgm:prSet/>
      <dgm:spPr/>
      <dgm:t>
        <a:bodyPr/>
        <a:lstStyle/>
        <a:p>
          <a:endParaRPr lang="en-US"/>
        </a:p>
      </dgm:t>
    </dgm:pt>
    <dgm:pt modelId="{CC68C15C-2A06-438E-BF4F-634F5E2E486D}" type="sibTrans" cxnId="{0DA2445F-27C8-4E0A-86C0-AEC357201A87}">
      <dgm:prSet/>
      <dgm:spPr/>
      <dgm:t>
        <a:bodyPr/>
        <a:lstStyle/>
        <a:p>
          <a:endParaRPr lang="en-US"/>
        </a:p>
      </dgm:t>
    </dgm:pt>
    <dgm:pt modelId="{1D8A6E20-5466-45F0-AB75-B4D048B8973D}">
      <dgm:prSet/>
      <dgm:spPr/>
      <dgm:t>
        <a:bodyPr/>
        <a:lstStyle/>
        <a:p>
          <a:pPr>
            <a:lnSpc>
              <a:spcPct val="100000"/>
            </a:lnSpc>
          </a:pPr>
          <a:r>
            <a:rPr lang="en-US" dirty="0"/>
            <a:t>Case Studies of Recommender Systems in Media </a:t>
          </a:r>
        </a:p>
      </dgm:t>
    </dgm:pt>
    <dgm:pt modelId="{23D70E7D-2527-45CD-8F4D-64A9719177A2}" type="parTrans" cxnId="{8FB1702C-2EB2-4E6D-BF08-AAB36CDA8A38}">
      <dgm:prSet/>
      <dgm:spPr/>
      <dgm:t>
        <a:bodyPr/>
        <a:lstStyle/>
        <a:p>
          <a:endParaRPr lang="en-US"/>
        </a:p>
      </dgm:t>
    </dgm:pt>
    <dgm:pt modelId="{8563030D-C586-4A09-A484-381542B87E80}" type="sibTrans" cxnId="{8FB1702C-2EB2-4E6D-BF08-AAB36CDA8A38}">
      <dgm:prSet/>
      <dgm:spPr/>
      <dgm:t>
        <a:bodyPr/>
        <a:lstStyle/>
        <a:p>
          <a:endParaRPr lang="en-US"/>
        </a:p>
      </dgm:t>
    </dgm:pt>
    <dgm:pt modelId="{1879E27E-0D0C-4675-9760-3950D0220A63}">
      <dgm:prSet/>
      <dgm:spPr/>
      <dgm:t>
        <a:bodyPr/>
        <a:lstStyle/>
        <a:p>
          <a:pPr>
            <a:lnSpc>
              <a:spcPct val="100000"/>
            </a:lnSpc>
          </a:pPr>
          <a:r>
            <a:rPr lang="en-US" dirty="0"/>
            <a:t>Approaches  to Recommender Systems</a:t>
          </a:r>
        </a:p>
      </dgm:t>
    </dgm:pt>
    <dgm:pt modelId="{2DBAA738-B1E2-431F-9C22-8752111F35D2}" type="parTrans" cxnId="{7122D76E-4E32-4121-9A98-9CA6FB2E350A}">
      <dgm:prSet/>
      <dgm:spPr/>
      <dgm:t>
        <a:bodyPr/>
        <a:lstStyle/>
        <a:p>
          <a:endParaRPr lang="en-US"/>
        </a:p>
      </dgm:t>
    </dgm:pt>
    <dgm:pt modelId="{FCB88B87-DD2B-433D-BD2D-0C5FA037FFE1}" type="sibTrans" cxnId="{7122D76E-4E32-4121-9A98-9CA6FB2E350A}">
      <dgm:prSet/>
      <dgm:spPr/>
      <dgm:t>
        <a:bodyPr/>
        <a:lstStyle/>
        <a:p>
          <a:endParaRPr lang="en-US"/>
        </a:p>
      </dgm:t>
    </dgm:pt>
    <dgm:pt modelId="{5BA4EFCF-DF7F-4A97-AF2A-14006651EC94}">
      <dgm:prSet/>
      <dgm:spPr/>
      <dgm:t>
        <a:bodyPr/>
        <a:lstStyle/>
        <a:p>
          <a:pPr>
            <a:lnSpc>
              <a:spcPct val="100000"/>
            </a:lnSpc>
          </a:pPr>
          <a:r>
            <a:rPr lang="en-US"/>
            <a:t>Results</a:t>
          </a:r>
        </a:p>
      </dgm:t>
    </dgm:pt>
    <dgm:pt modelId="{0B33805A-9290-402B-9E42-033AEA02B8F6}" type="parTrans" cxnId="{61335889-82D7-4AF8-9337-A3A0F90ED641}">
      <dgm:prSet/>
      <dgm:spPr/>
      <dgm:t>
        <a:bodyPr/>
        <a:lstStyle/>
        <a:p>
          <a:endParaRPr lang="en-US"/>
        </a:p>
      </dgm:t>
    </dgm:pt>
    <dgm:pt modelId="{88CC826E-BE90-4AA1-9D62-48CE2EDD61F0}" type="sibTrans" cxnId="{61335889-82D7-4AF8-9337-A3A0F90ED641}">
      <dgm:prSet/>
      <dgm:spPr/>
      <dgm:t>
        <a:bodyPr/>
        <a:lstStyle/>
        <a:p>
          <a:endParaRPr lang="en-US"/>
        </a:p>
      </dgm:t>
    </dgm:pt>
    <dgm:pt modelId="{48127FAF-DE6D-4D7F-B734-2E1469CDC0B7}">
      <dgm:prSet/>
      <dgm:spPr/>
      <dgm:t>
        <a:bodyPr/>
        <a:lstStyle/>
        <a:p>
          <a:pPr>
            <a:lnSpc>
              <a:spcPct val="100000"/>
            </a:lnSpc>
          </a:pPr>
          <a:r>
            <a:rPr lang="en-US" dirty="0"/>
            <a:t>Conclusion &amp; Future Scope</a:t>
          </a:r>
        </a:p>
      </dgm:t>
    </dgm:pt>
    <dgm:pt modelId="{06B22B4D-02B1-4344-A8D7-2BC97020015E}" type="parTrans" cxnId="{C1A832B2-03FE-42CD-8233-7E012E5B67A6}">
      <dgm:prSet/>
      <dgm:spPr/>
      <dgm:t>
        <a:bodyPr/>
        <a:lstStyle/>
        <a:p>
          <a:endParaRPr lang="en-US"/>
        </a:p>
      </dgm:t>
    </dgm:pt>
    <dgm:pt modelId="{E4C97B50-BB07-49C2-AB49-22265ADAF7EF}" type="sibTrans" cxnId="{C1A832B2-03FE-42CD-8233-7E012E5B67A6}">
      <dgm:prSet/>
      <dgm:spPr/>
      <dgm:t>
        <a:bodyPr/>
        <a:lstStyle/>
        <a:p>
          <a:endParaRPr lang="en-US"/>
        </a:p>
      </dgm:t>
    </dgm:pt>
    <dgm:pt modelId="{EBA4F1CE-85A8-024C-AB59-15723A1C85FB}">
      <dgm:prSet/>
      <dgm:spPr/>
      <dgm:t>
        <a:bodyPr/>
        <a:lstStyle/>
        <a:p>
          <a:pPr>
            <a:lnSpc>
              <a:spcPct val="100000"/>
            </a:lnSpc>
          </a:pPr>
          <a:r>
            <a:rPr lang="en-US" dirty="0"/>
            <a:t>Dataset Description</a:t>
          </a:r>
        </a:p>
      </dgm:t>
    </dgm:pt>
    <dgm:pt modelId="{F5DB1445-99B8-7A46-9282-12E3C0A46025}" type="parTrans" cxnId="{0CC260B3-74C4-984E-A314-D1935FF1DC9F}">
      <dgm:prSet/>
      <dgm:spPr/>
      <dgm:t>
        <a:bodyPr/>
        <a:lstStyle/>
        <a:p>
          <a:endParaRPr lang="en-US"/>
        </a:p>
      </dgm:t>
    </dgm:pt>
    <dgm:pt modelId="{53468B5F-9AD7-F644-BA9A-4A3ACEFA06B3}" type="sibTrans" cxnId="{0CC260B3-74C4-984E-A314-D1935FF1DC9F}">
      <dgm:prSet/>
      <dgm:spPr/>
      <dgm:t>
        <a:bodyPr/>
        <a:lstStyle/>
        <a:p>
          <a:endParaRPr lang="en-US"/>
        </a:p>
      </dgm:t>
    </dgm:pt>
    <dgm:pt modelId="{D52C8B07-A517-2446-AADF-108C23D7488D}">
      <dgm:prSet/>
      <dgm:spPr/>
      <dgm:t>
        <a:bodyPr/>
        <a:lstStyle/>
        <a:p>
          <a:pPr>
            <a:lnSpc>
              <a:spcPct val="100000"/>
            </a:lnSpc>
          </a:pPr>
          <a:r>
            <a:rPr lang="en-US" dirty="0"/>
            <a:t>Project Flow</a:t>
          </a:r>
        </a:p>
      </dgm:t>
    </dgm:pt>
    <dgm:pt modelId="{51D18E5D-6AF8-FF48-9B51-D8CBE9F872D9}" type="parTrans" cxnId="{F5867F9D-6136-1948-B5A7-365566FF2F38}">
      <dgm:prSet/>
      <dgm:spPr/>
      <dgm:t>
        <a:bodyPr/>
        <a:lstStyle/>
        <a:p>
          <a:endParaRPr lang="en-US"/>
        </a:p>
      </dgm:t>
    </dgm:pt>
    <dgm:pt modelId="{3A267A72-1B40-7348-9941-CE1D0F0FE04B}" type="sibTrans" cxnId="{F5867F9D-6136-1948-B5A7-365566FF2F38}">
      <dgm:prSet/>
      <dgm:spPr/>
      <dgm:t>
        <a:bodyPr/>
        <a:lstStyle/>
        <a:p>
          <a:endParaRPr lang="en-US"/>
        </a:p>
      </dgm:t>
    </dgm:pt>
    <dgm:pt modelId="{E806ADB0-1E5B-154C-B387-983C7255974C}" type="pres">
      <dgm:prSet presAssocID="{46758626-CBF3-48C5-AB7B-90B552A09339}" presName="vert0" presStyleCnt="0">
        <dgm:presLayoutVars>
          <dgm:dir/>
          <dgm:animOne val="branch"/>
          <dgm:animLvl val="lvl"/>
        </dgm:presLayoutVars>
      </dgm:prSet>
      <dgm:spPr/>
    </dgm:pt>
    <dgm:pt modelId="{15F6224C-BE08-844D-AA4D-B66CCCC602ED}" type="pres">
      <dgm:prSet presAssocID="{AFD86727-0498-4767-B533-341B73FF44E9}" presName="thickLine" presStyleLbl="alignNode1" presStyleIdx="0" presStyleCnt="7"/>
      <dgm:spPr/>
    </dgm:pt>
    <dgm:pt modelId="{FA9006DD-8E4D-284A-B79C-042E107FE084}" type="pres">
      <dgm:prSet presAssocID="{AFD86727-0498-4767-B533-341B73FF44E9}" presName="horz1" presStyleCnt="0"/>
      <dgm:spPr/>
    </dgm:pt>
    <dgm:pt modelId="{80FFDBE4-E12D-CC4D-B234-B3A696E74A21}" type="pres">
      <dgm:prSet presAssocID="{AFD86727-0498-4767-B533-341B73FF44E9}" presName="tx1" presStyleLbl="revTx" presStyleIdx="0" presStyleCnt="7"/>
      <dgm:spPr/>
    </dgm:pt>
    <dgm:pt modelId="{E326217E-1E58-4B40-B88C-5FC687C81158}" type="pres">
      <dgm:prSet presAssocID="{AFD86727-0498-4767-B533-341B73FF44E9}" presName="vert1" presStyleCnt="0"/>
      <dgm:spPr/>
    </dgm:pt>
    <dgm:pt modelId="{4511960F-312D-F848-BF69-B5568D115076}" type="pres">
      <dgm:prSet presAssocID="{1D8A6E20-5466-45F0-AB75-B4D048B8973D}" presName="thickLine" presStyleLbl="alignNode1" presStyleIdx="1" presStyleCnt="7"/>
      <dgm:spPr/>
    </dgm:pt>
    <dgm:pt modelId="{31ADCD61-30AF-9E4B-9451-F2D29AB22A03}" type="pres">
      <dgm:prSet presAssocID="{1D8A6E20-5466-45F0-AB75-B4D048B8973D}" presName="horz1" presStyleCnt="0"/>
      <dgm:spPr/>
    </dgm:pt>
    <dgm:pt modelId="{60066125-DB59-2146-AC22-C15656F5A113}" type="pres">
      <dgm:prSet presAssocID="{1D8A6E20-5466-45F0-AB75-B4D048B8973D}" presName="tx1" presStyleLbl="revTx" presStyleIdx="1" presStyleCnt="7"/>
      <dgm:spPr/>
    </dgm:pt>
    <dgm:pt modelId="{19594435-1168-AF4C-BA8A-9BB927037F88}" type="pres">
      <dgm:prSet presAssocID="{1D8A6E20-5466-45F0-AB75-B4D048B8973D}" presName="vert1" presStyleCnt="0"/>
      <dgm:spPr/>
    </dgm:pt>
    <dgm:pt modelId="{52680FDE-4F69-3C49-8ADF-FAA9EC4482AF}" type="pres">
      <dgm:prSet presAssocID="{EBA4F1CE-85A8-024C-AB59-15723A1C85FB}" presName="thickLine" presStyleLbl="alignNode1" presStyleIdx="2" presStyleCnt="7"/>
      <dgm:spPr/>
    </dgm:pt>
    <dgm:pt modelId="{DED465E8-0C01-3343-9CCE-3FC2E041F1E0}" type="pres">
      <dgm:prSet presAssocID="{EBA4F1CE-85A8-024C-AB59-15723A1C85FB}" presName="horz1" presStyleCnt="0"/>
      <dgm:spPr/>
    </dgm:pt>
    <dgm:pt modelId="{AF3BE771-F56D-744E-8F50-4D85F3C42D73}" type="pres">
      <dgm:prSet presAssocID="{EBA4F1CE-85A8-024C-AB59-15723A1C85FB}" presName="tx1" presStyleLbl="revTx" presStyleIdx="2" presStyleCnt="7"/>
      <dgm:spPr/>
    </dgm:pt>
    <dgm:pt modelId="{4D22CDEE-961C-A043-826E-E09301B09B2C}" type="pres">
      <dgm:prSet presAssocID="{EBA4F1CE-85A8-024C-AB59-15723A1C85FB}" presName="vert1" presStyleCnt="0"/>
      <dgm:spPr/>
    </dgm:pt>
    <dgm:pt modelId="{EE8626DF-D79A-9644-AE69-A9B7F990C09D}" type="pres">
      <dgm:prSet presAssocID="{D52C8B07-A517-2446-AADF-108C23D7488D}" presName="thickLine" presStyleLbl="alignNode1" presStyleIdx="3" presStyleCnt="7"/>
      <dgm:spPr/>
    </dgm:pt>
    <dgm:pt modelId="{718DAB2E-4CC4-6242-A7B3-19F356391DB3}" type="pres">
      <dgm:prSet presAssocID="{D52C8B07-A517-2446-AADF-108C23D7488D}" presName="horz1" presStyleCnt="0"/>
      <dgm:spPr/>
    </dgm:pt>
    <dgm:pt modelId="{A00FE538-6FE8-5A4B-964D-A3198E916017}" type="pres">
      <dgm:prSet presAssocID="{D52C8B07-A517-2446-AADF-108C23D7488D}" presName="tx1" presStyleLbl="revTx" presStyleIdx="3" presStyleCnt="7"/>
      <dgm:spPr/>
    </dgm:pt>
    <dgm:pt modelId="{32D86924-4894-5540-9BF3-2BA4B2C03795}" type="pres">
      <dgm:prSet presAssocID="{D52C8B07-A517-2446-AADF-108C23D7488D}" presName="vert1" presStyleCnt="0"/>
      <dgm:spPr/>
    </dgm:pt>
    <dgm:pt modelId="{1476CBB2-D04E-414C-8528-E503A2E15B7B}" type="pres">
      <dgm:prSet presAssocID="{1879E27E-0D0C-4675-9760-3950D0220A63}" presName="thickLine" presStyleLbl="alignNode1" presStyleIdx="4" presStyleCnt="7"/>
      <dgm:spPr/>
    </dgm:pt>
    <dgm:pt modelId="{B22B38F4-ECFC-AA42-87C5-B865BA9E926A}" type="pres">
      <dgm:prSet presAssocID="{1879E27E-0D0C-4675-9760-3950D0220A63}" presName="horz1" presStyleCnt="0"/>
      <dgm:spPr/>
    </dgm:pt>
    <dgm:pt modelId="{6C616FFF-4693-DC4E-896D-F48F3F9E532C}" type="pres">
      <dgm:prSet presAssocID="{1879E27E-0D0C-4675-9760-3950D0220A63}" presName="tx1" presStyleLbl="revTx" presStyleIdx="4" presStyleCnt="7"/>
      <dgm:spPr/>
    </dgm:pt>
    <dgm:pt modelId="{C2E3FF9F-BD27-714C-8E34-CF9523686697}" type="pres">
      <dgm:prSet presAssocID="{1879E27E-0D0C-4675-9760-3950D0220A63}" presName="vert1" presStyleCnt="0"/>
      <dgm:spPr/>
    </dgm:pt>
    <dgm:pt modelId="{A84ED8B3-D6C0-7C4D-AD26-00BEFB7ABD64}" type="pres">
      <dgm:prSet presAssocID="{5BA4EFCF-DF7F-4A97-AF2A-14006651EC94}" presName="thickLine" presStyleLbl="alignNode1" presStyleIdx="5" presStyleCnt="7"/>
      <dgm:spPr/>
    </dgm:pt>
    <dgm:pt modelId="{870C9FB2-CB21-4046-A94E-56F61A22BF4C}" type="pres">
      <dgm:prSet presAssocID="{5BA4EFCF-DF7F-4A97-AF2A-14006651EC94}" presName="horz1" presStyleCnt="0"/>
      <dgm:spPr/>
    </dgm:pt>
    <dgm:pt modelId="{7BB41D19-7E6F-F848-9D28-72D1846F66C0}" type="pres">
      <dgm:prSet presAssocID="{5BA4EFCF-DF7F-4A97-AF2A-14006651EC94}" presName="tx1" presStyleLbl="revTx" presStyleIdx="5" presStyleCnt="7"/>
      <dgm:spPr/>
    </dgm:pt>
    <dgm:pt modelId="{F129D916-8D5B-E346-BA58-D06447A77384}" type="pres">
      <dgm:prSet presAssocID="{5BA4EFCF-DF7F-4A97-AF2A-14006651EC94}" presName="vert1" presStyleCnt="0"/>
      <dgm:spPr/>
    </dgm:pt>
    <dgm:pt modelId="{3D53263E-EE6C-AE4F-8189-FFAF72CC788E}" type="pres">
      <dgm:prSet presAssocID="{48127FAF-DE6D-4D7F-B734-2E1469CDC0B7}" presName="thickLine" presStyleLbl="alignNode1" presStyleIdx="6" presStyleCnt="7"/>
      <dgm:spPr/>
    </dgm:pt>
    <dgm:pt modelId="{820A848F-3C7A-9F4E-AD34-4774E7965E78}" type="pres">
      <dgm:prSet presAssocID="{48127FAF-DE6D-4D7F-B734-2E1469CDC0B7}" presName="horz1" presStyleCnt="0"/>
      <dgm:spPr/>
    </dgm:pt>
    <dgm:pt modelId="{76996D51-EB24-5C4D-9862-0B89C27F0355}" type="pres">
      <dgm:prSet presAssocID="{48127FAF-DE6D-4D7F-B734-2E1469CDC0B7}" presName="tx1" presStyleLbl="revTx" presStyleIdx="6" presStyleCnt="7"/>
      <dgm:spPr/>
    </dgm:pt>
    <dgm:pt modelId="{8D7F93DB-CAFA-3045-A1A5-543A364247C9}" type="pres">
      <dgm:prSet presAssocID="{48127FAF-DE6D-4D7F-B734-2E1469CDC0B7}" presName="vert1" presStyleCnt="0"/>
      <dgm:spPr/>
    </dgm:pt>
  </dgm:ptLst>
  <dgm:cxnLst>
    <dgm:cxn modelId="{2C2F8D04-7ED9-8B46-9993-7892E5037A02}" type="presOf" srcId="{AFD86727-0498-4767-B533-341B73FF44E9}" destId="{80FFDBE4-E12D-CC4D-B234-B3A696E74A21}" srcOrd="0" destOrd="0" presId="urn:microsoft.com/office/officeart/2008/layout/LinedList"/>
    <dgm:cxn modelId="{2F2A721C-7ECB-C942-97CA-2194113DF26B}" type="presOf" srcId="{5BA4EFCF-DF7F-4A97-AF2A-14006651EC94}" destId="{7BB41D19-7E6F-F848-9D28-72D1846F66C0}" srcOrd="0" destOrd="0" presId="urn:microsoft.com/office/officeart/2008/layout/LinedList"/>
    <dgm:cxn modelId="{8FB1702C-2EB2-4E6D-BF08-AAB36CDA8A38}" srcId="{46758626-CBF3-48C5-AB7B-90B552A09339}" destId="{1D8A6E20-5466-45F0-AB75-B4D048B8973D}" srcOrd="1" destOrd="0" parTransId="{23D70E7D-2527-45CD-8F4D-64A9719177A2}" sibTransId="{8563030D-C586-4A09-A484-381542B87E80}"/>
    <dgm:cxn modelId="{09308853-C47B-3942-8A71-3D667DCEB7D8}" type="presOf" srcId="{48127FAF-DE6D-4D7F-B734-2E1469CDC0B7}" destId="{76996D51-EB24-5C4D-9862-0B89C27F0355}" srcOrd="0" destOrd="0" presId="urn:microsoft.com/office/officeart/2008/layout/LinedList"/>
    <dgm:cxn modelId="{0DA2445F-27C8-4E0A-86C0-AEC357201A87}" srcId="{46758626-CBF3-48C5-AB7B-90B552A09339}" destId="{AFD86727-0498-4767-B533-341B73FF44E9}" srcOrd="0" destOrd="0" parTransId="{C2126D4C-E907-4FBE-82E2-151604BA5728}" sibTransId="{CC68C15C-2A06-438E-BF4F-634F5E2E486D}"/>
    <dgm:cxn modelId="{7122D76E-4E32-4121-9A98-9CA6FB2E350A}" srcId="{46758626-CBF3-48C5-AB7B-90B552A09339}" destId="{1879E27E-0D0C-4675-9760-3950D0220A63}" srcOrd="4" destOrd="0" parTransId="{2DBAA738-B1E2-431F-9C22-8752111F35D2}" sibTransId="{FCB88B87-DD2B-433D-BD2D-0C5FA037FFE1}"/>
    <dgm:cxn modelId="{E6BEF783-991A-6745-9506-644A31599B0B}" type="presOf" srcId="{EBA4F1CE-85A8-024C-AB59-15723A1C85FB}" destId="{AF3BE771-F56D-744E-8F50-4D85F3C42D73}" srcOrd="0" destOrd="0" presId="urn:microsoft.com/office/officeart/2008/layout/LinedList"/>
    <dgm:cxn modelId="{61335889-82D7-4AF8-9337-A3A0F90ED641}" srcId="{46758626-CBF3-48C5-AB7B-90B552A09339}" destId="{5BA4EFCF-DF7F-4A97-AF2A-14006651EC94}" srcOrd="5" destOrd="0" parTransId="{0B33805A-9290-402B-9E42-033AEA02B8F6}" sibTransId="{88CC826E-BE90-4AA1-9D62-48CE2EDD61F0}"/>
    <dgm:cxn modelId="{C45C7797-1476-034F-81D8-DDA7B660E233}" type="presOf" srcId="{1879E27E-0D0C-4675-9760-3950D0220A63}" destId="{6C616FFF-4693-DC4E-896D-F48F3F9E532C}" srcOrd="0" destOrd="0" presId="urn:microsoft.com/office/officeart/2008/layout/LinedList"/>
    <dgm:cxn modelId="{A316329A-E29F-E64F-AD22-9015737A0991}" type="presOf" srcId="{D52C8B07-A517-2446-AADF-108C23D7488D}" destId="{A00FE538-6FE8-5A4B-964D-A3198E916017}" srcOrd="0" destOrd="0" presId="urn:microsoft.com/office/officeart/2008/layout/LinedList"/>
    <dgm:cxn modelId="{F5867F9D-6136-1948-B5A7-365566FF2F38}" srcId="{46758626-CBF3-48C5-AB7B-90B552A09339}" destId="{D52C8B07-A517-2446-AADF-108C23D7488D}" srcOrd="3" destOrd="0" parTransId="{51D18E5D-6AF8-FF48-9B51-D8CBE9F872D9}" sibTransId="{3A267A72-1B40-7348-9941-CE1D0F0FE04B}"/>
    <dgm:cxn modelId="{D3147AA9-249F-E94B-B3CD-DBBB781D8AEB}" type="presOf" srcId="{1D8A6E20-5466-45F0-AB75-B4D048B8973D}" destId="{60066125-DB59-2146-AC22-C15656F5A113}" srcOrd="0" destOrd="0" presId="urn:microsoft.com/office/officeart/2008/layout/LinedList"/>
    <dgm:cxn modelId="{C1A832B2-03FE-42CD-8233-7E012E5B67A6}" srcId="{46758626-CBF3-48C5-AB7B-90B552A09339}" destId="{48127FAF-DE6D-4D7F-B734-2E1469CDC0B7}" srcOrd="6" destOrd="0" parTransId="{06B22B4D-02B1-4344-A8D7-2BC97020015E}" sibTransId="{E4C97B50-BB07-49C2-AB49-22265ADAF7EF}"/>
    <dgm:cxn modelId="{0CC260B3-74C4-984E-A314-D1935FF1DC9F}" srcId="{46758626-CBF3-48C5-AB7B-90B552A09339}" destId="{EBA4F1CE-85A8-024C-AB59-15723A1C85FB}" srcOrd="2" destOrd="0" parTransId="{F5DB1445-99B8-7A46-9282-12E3C0A46025}" sibTransId="{53468B5F-9AD7-F644-BA9A-4A3ACEFA06B3}"/>
    <dgm:cxn modelId="{424022C0-E9AC-174A-B02D-15BF399B8B17}" type="presOf" srcId="{46758626-CBF3-48C5-AB7B-90B552A09339}" destId="{E806ADB0-1E5B-154C-B387-983C7255974C}" srcOrd="0" destOrd="0" presId="urn:microsoft.com/office/officeart/2008/layout/LinedList"/>
    <dgm:cxn modelId="{5A14F64B-2E71-C945-BB4F-285784296BCE}" type="presParOf" srcId="{E806ADB0-1E5B-154C-B387-983C7255974C}" destId="{15F6224C-BE08-844D-AA4D-B66CCCC602ED}" srcOrd="0" destOrd="0" presId="urn:microsoft.com/office/officeart/2008/layout/LinedList"/>
    <dgm:cxn modelId="{2EFCAAB0-B93C-9844-A3BC-5E4C585BAEF7}" type="presParOf" srcId="{E806ADB0-1E5B-154C-B387-983C7255974C}" destId="{FA9006DD-8E4D-284A-B79C-042E107FE084}" srcOrd="1" destOrd="0" presId="urn:microsoft.com/office/officeart/2008/layout/LinedList"/>
    <dgm:cxn modelId="{D549138F-75D9-CB41-BCFF-4EE3CAA240ED}" type="presParOf" srcId="{FA9006DD-8E4D-284A-B79C-042E107FE084}" destId="{80FFDBE4-E12D-CC4D-B234-B3A696E74A21}" srcOrd="0" destOrd="0" presId="urn:microsoft.com/office/officeart/2008/layout/LinedList"/>
    <dgm:cxn modelId="{7908C9CE-DFF6-D644-B459-E638B0213338}" type="presParOf" srcId="{FA9006DD-8E4D-284A-B79C-042E107FE084}" destId="{E326217E-1E58-4B40-B88C-5FC687C81158}" srcOrd="1" destOrd="0" presId="urn:microsoft.com/office/officeart/2008/layout/LinedList"/>
    <dgm:cxn modelId="{C1B5F0C8-A482-844C-875C-FF8812C79461}" type="presParOf" srcId="{E806ADB0-1E5B-154C-B387-983C7255974C}" destId="{4511960F-312D-F848-BF69-B5568D115076}" srcOrd="2" destOrd="0" presId="urn:microsoft.com/office/officeart/2008/layout/LinedList"/>
    <dgm:cxn modelId="{54CC7C92-CFA9-E044-B8AD-6A5D681F582E}" type="presParOf" srcId="{E806ADB0-1E5B-154C-B387-983C7255974C}" destId="{31ADCD61-30AF-9E4B-9451-F2D29AB22A03}" srcOrd="3" destOrd="0" presId="urn:microsoft.com/office/officeart/2008/layout/LinedList"/>
    <dgm:cxn modelId="{1B051514-A469-1549-9D95-4DDD451203B3}" type="presParOf" srcId="{31ADCD61-30AF-9E4B-9451-F2D29AB22A03}" destId="{60066125-DB59-2146-AC22-C15656F5A113}" srcOrd="0" destOrd="0" presId="urn:microsoft.com/office/officeart/2008/layout/LinedList"/>
    <dgm:cxn modelId="{3CC8EC16-6AFB-DF4E-8176-8532413E7F62}" type="presParOf" srcId="{31ADCD61-30AF-9E4B-9451-F2D29AB22A03}" destId="{19594435-1168-AF4C-BA8A-9BB927037F88}" srcOrd="1" destOrd="0" presId="urn:microsoft.com/office/officeart/2008/layout/LinedList"/>
    <dgm:cxn modelId="{15AA0C6F-7D49-6448-86CF-9262A67A7687}" type="presParOf" srcId="{E806ADB0-1E5B-154C-B387-983C7255974C}" destId="{52680FDE-4F69-3C49-8ADF-FAA9EC4482AF}" srcOrd="4" destOrd="0" presId="urn:microsoft.com/office/officeart/2008/layout/LinedList"/>
    <dgm:cxn modelId="{A7E69A8F-63BE-1C47-89B4-04B50F43BE11}" type="presParOf" srcId="{E806ADB0-1E5B-154C-B387-983C7255974C}" destId="{DED465E8-0C01-3343-9CCE-3FC2E041F1E0}" srcOrd="5" destOrd="0" presId="urn:microsoft.com/office/officeart/2008/layout/LinedList"/>
    <dgm:cxn modelId="{5E3EB706-7B32-D14F-A074-60A25A161CA2}" type="presParOf" srcId="{DED465E8-0C01-3343-9CCE-3FC2E041F1E0}" destId="{AF3BE771-F56D-744E-8F50-4D85F3C42D73}" srcOrd="0" destOrd="0" presId="urn:microsoft.com/office/officeart/2008/layout/LinedList"/>
    <dgm:cxn modelId="{433A26CB-FD54-2F48-8589-853DA72CA291}" type="presParOf" srcId="{DED465E8-0C01-3343-9CCE-3FC2E041F1E0}" destId="{4D22CDEE-961C-A043-826E-E09301B09B2C}" srcOrd="1" destOrd="0" presId="urn:microsoft.com/office/officeart/2008/layout/LinedList"/>
    <dgm:cxn modelId="{66547DE7-5C66-834A-AC34-1F17966E1487}" type="presParOf" srcId="{E806ADB0-1E5B-154C-B387-983C7255974C}" destId="{EE8626DF-D79A-9644-AE69-A9B7F990C09D}" srcOrd="6" destOrd="0" presId="urn:microsoft.com/office/officeart/2008/layout/LinedList"/>
    <dgm:cxn modelId="{70755D10-2008-D241-941B-21642B742EF4}" type="presParOf" srcId="{E806ADB0-1E5B-154C-B387-983C7255974C}" destId="{718DAB2E-4CC4-6242-A7B3-19F356391DB3}" srcOrd="7" destOrd="0" presId="urn:microsoft.com/office/officeart/2008/layout/LinedList"/>
    <dgm:cxn modelId="{ADFBE1DD-4A26-F24F-97FD-74815A06376D}" type="presParOf" srcId="{718DAB2E-4CC4-6242-A7B3-19F356391DB3}" destId="{A00FE538-6FE8-5A4B-964D-A3198E916017}" srcOrd="0" destOrd="0" presId="urn:microsoft.com/office/officeart/2008/layout/LinedList"/>
    <dgm:cxn modelId="{293747D3-11FD-6546-B45A-2D0B752F0AA6}" type="presParOf" srcId="{718DAB2E-4CC4-6242-A7B3-19F356391DB3}" destId="{32D86924-4894-5540-9BF3-2BA4B2C03795}" srcOrd="1" destOrd="0" presId="urn:microsoft.com/office/officeart/2008/layout/LinedList"/>
    <dgm:cxn modelId="{4BCFC7C5-62D5-EA48-8547-DD0D5CCCDB38}" type="presParOf" srcId="{E806ADB0-1E5B-154C-B387-983C7255974C}" destId="{1476CBB2-D04E-414C-8528-E503A2E15B7B}" srcOrd="8" destOrd="0" presId="urn:microsoft.com/office/officeart/2008/layout/LinedList"/>
    <dgm:cxn modelId="{486DEB6E-051C-4A41-9D62-882D072D8765}" type="presParOf" srcId="{E806ADB0-1E5B-154C-B387-983C7255974C}" destId="{B22B38F4-ECFC-AA42-87C5-B865BA9E926A}" srcOrd="9" destOrd="0" presId="urn:microsoft.com/office/officeart/2008/layout/LinedList"/>
    <dgm:cxn modelId="{27DA660F-CD3C-9444-AE5A-BC42889328EC}" type="presParOf" srcId="{B22B38F4-ECFC-AA42-87C5-B865BA9E926A}" destId="{6C616FFF-4693-DC4E-896D-F48F3F9E532C}" srcOrd="0" destOrd="0" presId="urn:microsoft.com/office/officeart/2008/layout/LinedList"/>
    <dgm:cxn modelId="{0419709A-E86C-5742-BD78-B79780D3FA4F}" type="presParOf" srcId="{B22B38F4-ECFC-AA42-87C5-B865BA9E926A}" destId="{C2E3FF9F-BD27-714C-8E34-CF9523686697}" srcOrd="1" destOrd="0" presId="urn:microsoft.com/office/officeart/2008/layout/LinedList"/>
    <dgm:cxn modelId="{96DAEB6C-8EAF-3A41-9016-8CC8AD5101DB}" type="presParOf" srcId="{E806ADB0-1E5B-154C-B387-983C7255974C}" destId="{A84ED8B3-D6C0-7C4D-AD26-00BEFB7ABD64}" srcOrd="10" destOrd="0" presId="urn:microsoft.com/office/officeart/2008/layout/LinedList"/>
    <dgm:cxn modelId="{1708F0D5-15F7-9B4B-A52B-AF63B7E2A969}" type="presParOf" srcId="{E806ADB0-1E5B-154C-B387-983C7255974C}" destId="{870C9FB2-CB21-4046-A94E-56F61A22BF4C}" srcOrd="11" destOrd="0" presId="urn:microsoft.com/office/officeart/2008/layout/LinedList"/>
    <dgm:cxn modelId="{6E0794B7-7447-2943-8E08-F4981819E023}" type="presParOf" srcId="{870C9FB2-CB21-4046-A94E-56F61A22BF4C}" destId="{7BB41D19-7E6F-F848-9D28-72D1846F66C0}" srcOrd="0" destOrd="0" presId="urn:microsoft.com/office/officeart/2008/layout/LinedList"/>
    <dgm:cxn modelId="{2EEEF0FA-30AE-4349-ACEF-ED70DB24E89E}" type="presParOf" srcId="{870C9FB2-CB21-4046-A94E-56F61A22BF4C}" destId="{F129D916-8D5B-E346-BA58-D06447A77384}" srcOrd="1" destOrd="0" presId="urn:microsoft.com/office/officeart/2008/layout/LinedList"/>
    <dgm:cxn modelId="{2DECC3B3-6EF4-734E-A049-B480B7881B3A}" type="presParOf" srcId="{E806ADB0-1E5B-154C-B387-983C7255974C}" destId="{3D53263E-EE6C-AE4F-8189-FFAF72CC788E}" srcOrd="12" destOrd="0" presId="urn:microsoft.com/office/officeart/2008/layout/LinedList"/>
    <dgm:cxn modelId="{26054B7C-C37D-454B-A1F3-5A9A012CF53A}" type="presParOf" srcId="{E806ADB0-1E5B-154C-B387-983C7255974C}" destId="{820A848F-3C7A-9F4E-AD34-4774E7965E78}" srcOrd="13" destOrd="0" presId="urn:microsoft.com/office/officeart/2008/layout/LinedList"/>
    <dgm:cxn modelId="{D169F1EB-1817-E24C-818A-DCC55C072457}" type="presParOf" srcId="{820A848F-3C7A-9F4E-AD34-4774E7965E78}" destId="{76996D51-EB24-5C4D-9862-0B89C27F0355}" srcOrd="0" destOrd="0" presId="urn:microsoft.com/office/officeart/2008/layout/LinedList"/>
    <dgm:cxn modelId="{496C0C3A-35CC-6746-B2E7-952538BE775E}" type="presParOf" srcId="{820A848F-3C7A-9F4E-AD34-4774E7965E78}" destId="{8D7F93DB-CAFA-3045-A1A5-543A364247C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F6224C-BE08-844D-AA4D-B66CCCC602ED}">
      <dsp:nvSpPr>
        <dsp:cNvPr id="0" name=""/>
        <dsp:cNvSpPr/>
      </dsp:nvSpPr>
      <dsp:spPr>
        <a:xfrm>
          <a:off x="0" y="675"/>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FFDBE4-E12D-CC4D-B234-B3A696E74A21}">
      <dsp:nvSpPr>
        <dsp:cNvPr id="0" name=""/>
        <dsp:cNvSpPr/>
      </dsp:nvSpPr>
      <dsp:spPr>
        <a:xfrm>
          <a:off x="0" y="675"/>
          <a:ext cx="6900512" cy="790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100000"/>
            </a:lnSpc>
            <a:spcBef>
              <a:spcPct val="0"/>
            </a:spcBef>
            <a:spcAft>
              <a:spcPct val="35000"/>
            </a:spcAft>
            <a:buNone/>
          </a:pPr>
          <a:r>
            <a:rPr lang="en-US" sz="3400" kern="1200"/>
            <a:t>Introduction to Recommender Systems</a:t>
          </a:r>
        </a:p>
      </dsp:txBody>
      <dsp:txXfrm>
        <a:off x="0" y="675"/>
        <a:ext cx="6900512" cy="790684"/>
      </dsp:txXfrm>
    </dsp:sp>
    <dsp:sp modelId="{4511960F-312D-F848-BF69-B5568D115076}">
      <dsp:nvSpPr>
        <dsp:cNvPr id="0" name=""/>
        <dsp:cNvSpPr/>
      </dsp:nvSpPr>
      <dsp:spPr>
        <a:xfrm>
          <a:off x="0" y="791359"/>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066125-DB59-2146-AC22-C15656F5A113}">
      <dsp:nvSpPr>
        <dsp:cNvPr id="0" name=""/>
        <dsp:cNvSpPr/>
      </dsp:nvSpPr>
      <dsp:spPr>
        <a:xfrm>
          <a:off x="0" y="791359"/>
          <a:ext cx="6900512" cy="790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100000"/>
            </a:lnSpc>
            <a:spcBef>
              <a:spcPct val="0"/>
            </a:spcBef>
            <a:spcAft>
              <a:spcPct val="35000"/>
            </a:spcAft>
            <a:buNone/>
          </a:pPr>
          <a:r>
            <a:rPr lang="en-US" sz="3400" kern="1200" dirty="0"/>
            <a:t>Case Studies of Recommender Systems in Media </a:t>
          </a:r>
        </a:p>
      </dsp:txBody>
      <dsp:txXfrm>
        <a:off x="0" y="791359"/>
        <a:ext cx="6900512" cy="790684"/>
      </dsp:txXfrm>
    </dsp:sp>
    <dsp:sp modelId="{52680FDE-4F69-3C49-8ADF-FAA9EC4482AF}">
      <dsp:nvSpPr>
        <dsp:cNvPr id="0" name=""/>
        <dsp:cNvSpPr/>
      </dsp:nvSpPr>
      <dsp:spPr>
        <a:xfrm>
          <a:off x="0" y="1582044"/>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3BE771-F56D-744E-8F50-4D85F3C42D73}">
      <dsp:nvSpPr>
        <dsp:cNvPr id="0" name=""/>
        <dsp:cNvSpPr/>
      </dsp:nvSpPr>
      <dsp:spPr>
        <a:xfrm>
          <a:off x="0" y="1582044"/>
          <a:ext cx="6900512" cy="790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100000"/>
            </a:lnSpc>
            <a:spcBef>
              <a:spcPct val="0"/>
            </a:spcBef>
            <a:spcAft>
              <a:spcPct val="35000"/>
            </a:spcAft>
            <a:buNone/>
          </a:pPr>
          <a:r>
            <a:rPr lang="en-US" sz="3400" kern="1200" dirty="0"/>
            <a:t>Dataset Description</a:t>
          </a:r>
        </a:p>
      </dsp:txBody>
      <dsp:txXfrm>
        <a:off x="0" y="1582044"/>
        <a:ext cx="6900512" cy="790684"/>
      </dsp:txXfrm>
    </dsp:sp>
    <dsp:sp modelId="{EE8626DF-D79A-9644-AE69-A9B7F990C09D}">
      <dsp:nvSpPr>
        <dsp:cNvPr id="0" name=""/>
        <dsp:cNvSpPr/>
      </dsp:nvSpPr>
      <dsp:spPr>
        <a:xfrm>
          <a:off x="0" y="2372728"/>
          <a:ext cx="690051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0FE538-6FE8-5A4B-964D-A3198E916017}">
      <dsp:nvSpPr>
        <dsp:cNvPr id="0" name=""/>
        <dsp:cNvSpPr/>
      </dsp:nvSpPr>
      <dsp:spPr>
        <a:xfrm>
          <a:off x="0" y="2372728"/>
          <a:ext cx="6900512" cy="790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100000"/>
            </a:lnSpc>
            <a:spcBef>
              <a:spcPct val="0"/>
            </a:spcBef>
            <a:spcAft>
              <a:spcPct val="35000"/>
            </a:spcAft>
            <a:buNone/>
          </a:pPr>
          <a:r>
            <a:rPr lang="en-US" sz="3400" kern="1200" dirty="0"/>
            <a:t>Project Flow</a:t>
          </a:r>
        </a:p>
      </dsp:txBody>
      <dsp:txXfrm>
        <a:off x="0" y="2372728"/>
        <a:ext cx="6900512" cy="790684"/>
      </dsp:txXfrm>
    </dsp:sp>
    <dsp:sp modelId="{1476CBB2-D04E-414C-8528-E503A2E15B7B}">
      <dsp:nvSpPr>
        <dsp:cNvPr id="0" name=""/>
        <dsp:cNvSpPr/>
      </dsp:nvSpPr>
      <dsp:spPr>
        <a:xfrm>
          <a:off x="0" y="3163412"/>
          <a:ext cx="6900512"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616FFF-4693-DC4E-896D-F48F3F9E532C}">
      <dsp:nvSpPr>
        <dsp:cNvPr id="0" name=""/>
        <dsp:cNvSpPr/>
      </dsp:nvSpPr>
      <dsp:spPr>
        <a:xfrm>
          <a:off x="0" y="3163412"/>
          <a:ext cx="6900512" cy="790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100000"/>
            </a:lnSpc>
            <a:spcBef>
              <a:spcPct val="0"/>
            </a:spcBef>
            <a:spcAft>
              <a:spcPct val="35000"/>
            </a:spcAft>
            <a:buNone/>
          </a:pPr>
          <a:r>
            <a:rPr lang="en-US" sz="3400" kern="1200" dirty="0"/>
            <a:t>Approaches  to Recommender Systems</a:t>
          </a:r>
        </a:p>
      </dsp:txBody>
      <dsp:txXfrm>
        <a:off x="0" y="3163412"/>
        <a:ext cx="6900512" cy="790684"/>
      </dsp:txXfrm>
    </dsp:sp>
    <dsp:sp modelId="{A84ED8B3-D6C0-7C4D-AD26-00BEFB7ABD64}">
      <dsp:nvSpPr>
        <dsp:cNvPr id="0" name=""/>
        <dsp:cNvSpPr/>
      </dsp:nvSpPr>
      <dsp:spPr>
        <a:xfrm>
          <a:off x="0" y="3954096"/>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B41D19-7E6F-F848-9D28-72D1846F66C0}">
      <dsp:nvSpPr>
        <dsp:cNvPr id="0" name=""/>
        <dsp:cNvSpPr/>
      </dsp:nvSpPr>
      <dsp:spPr>
        <a:xfrm>
          <a:off x="0" y="3954096"/>
          <a:ext cx="6900512" cy="790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100000"/>
            </a:lnSpc>
            <a:spcBef>
              <a:spcPct val="0"/>
            </a:spcBef>
            <a:spcAft>
              <a:spcPct val="35000"/>
            </a:spcAft>
            <a:buNone/>
          </a:pPr>
          <a:r>
            <a:rPr lang="en-US" sz="3400" kern="1200"/>
            <a:t>Results</a:t>
          </a:r>
        </a:p>
      </dsp:txBody>
      <dsp:txXfrm>
        <a:off x="0" y="3954096"/>
        <a:ext cx="6900512" cy="790684"/>
      </dsp:txXfrm>
    </dsp:sp>
    <dsp:sp modelId="{3D53263E-EE6C-AE4F-8189-FFAF72CC788E}">
      <dsp:nvSpPr>
        <dsp:cNvPr id="0" name=""/>
        <dsp:cNvSpPr/>
      </dsp:nvSpPr>
      <dsp:spPr>
        <a:xfrm>
          <a:off x="0" y="4744781"/>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996D51-EB24-5C4D-9862-0B89C27F0355}">
      <dsp:nvSpPr>
        <dsp:cNvPr id="0" name=""/>
        <dsp:cNvSpPr/>
      </dsp:nvSpPr>
      <dsp:spPr>
        <a:xfrm>
          <a:off x="0" y="4744781"/>
          <a:ext cx="6900512" cy="790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100000"/>
            </a:lnSpc>
            <a:spcBef>
              <a:spcPct val="0"/>
            </a:spcBef>
            <a:spcAft>
              <a:spcPct val="35000"/>
            </a:spcAft>
            <a:buNone/>
          </a:pPr>
          <a:r>
            <a:rPr lang="en-US" sz="3400" kern="1200" dirty="0"/>
            <a:t>Conclusion &amp; Future Scope</a:t>
          </a:r>
        </a:p>
      </dsp:txBody>
      <dsp:txXfrm>
        <a:off x="0" y="4744781"/>
        <a:ext cx="6900512" cy="79068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image" Target="../media/image24.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image" Target="../media/image27.png"/><Relationship Id="rId5" Type="http://schemas.openxmlformats.org/officeDocument/2006/relationships/image" Target="../media/image29.png"/><Relationship Id="rId4" Type="http://schemas.openxmlformats.org/officeDocument/2006/relationships/image" Target="../media/image25.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0.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2.png"/></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30T04:14:47.735"/>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31T00:42:43.483"/>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31T01:45:31.100"/>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31T01:59:29.957"/>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31T02:04:44.372"/>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31T02:20:54.702"/>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31T02:26:35.435"/>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31T02:30:56.209"/>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31T02:32:28.334"/>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31T02:41:55.226"/>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30T08:06:48.112"/>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30T08:32:14.040"/>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30T20:36:03.338"/>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30T20:58:05.217"/>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30T21:07:46.911"/>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30T22:54:26.186"/>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30T22:58:10.796"/>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31T00:27:02.008"/>
    </inkml:context>
    <inkml:brush xml:id="br0">
      <inkml:brushProperty name="width" value="0.1" units="cm"/>
      <inkml:brushProperty name="height" value="0.1" units="cm"/>
      <inkml:brushProperty name="color" value="#FFFFFF"/>
    </inkml:brush>
  </inkml:definitions>
  <inkml:trace contextRef="#ctx0" brushRef="#br0">1 0 128,'0'6'0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0415E8-4B35-3D4C-914A-250B620EFC9F}" type="datetimeFigureOut">
              <a:rPr lang="en-US" smtClean="0"/>
              <a:t>7/30/20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76B6D6-CBFB-BC47-ADFB-2EA83B7686EA}" type="slidenum">
              <a:rPr lang="en-US" smtClean="0"/>
              <a:t>‹#›</a:t>
            </a:fld>
            <a:endParaRPr lang="en-US"/>
          </a:p>
        </p:txBody>
      </p:sp>
    </p:spTree>
    <p:extLst>
      <p:ext uri="{BB962C8B-B14F-4D97-AF65-F5344CB8AC3E}">
        <p14:creationId xmlns:p14="http://schemas.microsoft.com/office/powerpoint/2010/main" val="2067867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tatic.googleusercontent.com/media/research.google.com/en/pubs/archive/45530.pdf"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Candidate Generation and Ranking Algorithms are basically Neural Networks. </a:t>
            </a:r>
          </a:p>
          <a:p>
            <a:pPr>
              <a:buFont typeface="Arial" panose="020B0604020202020204" pitchFamily="34" charset="0"/>
              <a:buChar char="•"/>
            </a:pPr>
            <a:endParaRPr lang="en-US" dirty="0"/>
          </a:p>
          <a:p>
            <a:pPr>
              <a:buFont typeface="Arial" panose="020B0604020202020204" pitchFamily="34" charset="0"/>
              <a:buChar char="•"/>
            </a:pPr>
            <a:r>
              <a:rPr lang="en-US" dirty="0"/>
              <a:t>In the candidate generation algorithm</a:t>
            </a:r>
            <a:r>
              <a:rPr lang="en-US" sz="1200" dirty="0">
                <a:effectLst/>
                <a:latin typeface="TimesNewRomanPSMT"/>
              </a:rPr>
              <a:t> user features are fed into the neural network in terms of vectors which then generates a set of recommended videos. </a:t>
            </a:r>
          </a:p>
          <a:p>
            <a:pPr>
              <a:buFont typeface="Arial" panose="020B0604020202020204" pitchFamily="34" charset="0"/>
              <a:buChar char="•"/>
            </a:pPr>
            <a:endParaRPr lang="en-US" sz="1200" dirty="0">
              <a:effectLst/>
              <a:latin typeface="TimesNewRomanPSMT"/>
            </a:endParaRPr>
          </a:p>
          <a:p>
            <a:pPr>
              <a:buFont typeface="Arial" panose="020B0604020202020204" pitchFamily="34" charset="0"/>
              <a:buChar char="•"/>
            </a:pPr>
            <a:r>
              <a:rPr lang="en-US" sz="1200" dirty="0">
                <a:effectLst/>
                <a:latin typeface="TimesNewRomanPSMT"/>
              </a:rPr>
              <a:t>For the output in case of the Ranking Algorithm, YouTube does not consider every single output generated since SoftMax in the above network would provide a probability of whether the video was watched completely or not which would imply having an output for every single video, a count which could be in billions. Instead YouTube uses an Algorithm called Candidate Sampling, where only a subset of the entire output is considered by a method called sampling.</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Link: </a:t>
            </a:r>
            <a:r>
              <a:rPr lang="en-US" dirty="0">
                <a:hlinkClick r:id="rId3"/>
              </a:rPr>
              <a:t>https://static.googleusercontent.com/media/research.google.com/en//pubs/archive/45530.pdf</a:t>
            </a:r>
            <a:r>
              <a:rPr lang="en-US" dirty="0"/>
              <a:t> </a:t>
            </a:r>
          </a:p>
        </p:txBody>
      </p:sp>
      <p:sp>
        <p:nvSpPr>
          <p:cNvPr id="4" name="Slide Number Placeholder 3"/>
          <p:cNvSpPr>
            <a:spLocks noGrp="1"/>
          </p:cNvSpPr>
          <p:nvPr>
            <p:ph type="sldNum" sz="quarter" idx="5"/>
          </p:nvPr>
        </p:nvSpPr>
        <p:spPr/>
        <p:txBody>
          <a:bodyPr/>
          <a:lstStyle/>
          <a:p>
            <a:fld id="{1376B6D6-CBFB-BC47-ADFB-2EA83B7686EA}" type="slidenum">
              <a:rPr lang="en-US" smtClean="0"/>
              <a:t>8</a:t>
            </a:fld>
            <a:endParaRPr lang="en-US"/>
          </a:p>
        </p:txBody>
      </p:sp>
    </p:spTree>
    <p:extLst>
      <p:ext uri="{BB962C8B-B14F-4D97-AF65-F5344CB8AC3E}">
        <p14:creationId xmlns:p14="http://schemas.microsoft.com/office/powerpoint/2010/main" val="350857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76B6D6-CBFB-BC47-ADFB-2EA83B7686EA}" type="slidenum">
              <a:rPr lang="en-US" smtClean="0"/>
              <a:t>9</a:t>
            </a:fld>
            <a:endParaRPr lang="en-US"/>
          </a:p>
        </p:txBody>
      </p:sp>
    </p:spTree>
    <p:extLst>
      <p:ext uri="{BB962C8B-B14F-4D97-AF65-F5344CB8AC3E}">
        <p14:creationId xmlns:p14="http://schemas.microsoft.com/office/powerpoint/2010/main" val="2681245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7/30/20</a:t>
            </a:fld>
            <a:endParaRPr lang="en-US"/>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344218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7/30/20</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239131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7/30/20</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3405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7/30/20</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0540769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7/30/20</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654085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7/30/20</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6789530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7/30/20</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986026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7/30/20</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2565820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7/30/20</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7174460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7/30/20</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8067184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7/30/20</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134404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7/30/20</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803940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7/30/20</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7260132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7/30/20</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7752767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7/30/20</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822380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7/30/20</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629717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7/30/20</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60139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7/30/20</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42515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7/30/20</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67236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7/30/20</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18068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7/30/20</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493216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7/30/20</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4046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7/30/20</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9206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7/30/20</a:t>
            </a:fld>
            <a:endParaRPr lang="en-US"/>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a:p>
        </p:txBody>
      </p:sp>
    </p:spTree>
    <p:extLst>
      <p:ext uri="{BB962C8B-B14F-4D97-AF65-F5344CB8AC3E}">
        <p14:creationId xmlns:p14="http://schemas.microsoft.com/office/powerpoint/2010/main" val="2830937424"/>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53" r:id="rId6"/>
    <p:sldLayoutId id="2147483848" r:id="rId7"/>
    <p:sldLayoutId id="2147483849" r:id="rId8"/>
    <p:sldLayoutId id="2147483850" r:id="rId9"/>
    <p:sldLayoutId id="2147483852" r:id="rId10"/>
    <p:sldLayoutId id="2147483851"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7/30/20</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1044562882"/>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14" r:id="rId5"/>
    <p:sldLayoutId id="2147483715" r:id="rId6"/>
    <p:sldLayoutId id="2147483721" r:id="rId7"/>
    <p:sldLayoutId id="2147483716" r:id="rId8"/>
    <p:sldLayoutId id="2147483717" r:id="rId9"/>
    <p:sldLayoutId id="2147483718" r:id="rId10"/>
    <p:sldLayoutId id="2147483719" r:id="rId11"/>
    <p:sldLayoutId id="2147483720" r:id="rId12"/>
  </p:sldLayoutIdLst>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ustomXml" Target="../ink/ink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ustomXml" Target="../ink/ink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ustomXml" Target="../ink/ink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ustomXml" Target="../ink/ink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tiff"/><Relationship Id="rId4" Type="http://schemas.openxmlformats.org/officeDocument/2006/relationships/image" Target="../media/image17.tiff"/></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ustomXml" Target="../ink/ink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ustomXml" Target="../ink/ink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6.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ustomXml" Target="../ink/ink1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ustomXml" Target="../ink/ink12.xml"/><Relationship Id="rId1" Type="http://schemas.openxmlformats.org/officeDocument/2006/relationships/slideLayout" Target="../slideLayouts/slideLayout2.xml"/><Relationship Id="rId4" Type="http://schemas.openxmlformats.org/officeDocument/2006/relationships/image" Target="../media/image35.tiff"/></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ustomXml" Target="../ink/ink1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ustomXml" Target="../ink/ink14.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ustomXml" Target="../ink/ink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41.png"/><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11.png"/></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ustomXml" Target="../ink/ink17.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ustomXml" Target="../ink/ink18.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2">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8FB3D4-6804-6D45-8F46-DF9C69737F4E}"/>
              </a:ext>
            </a:extLst>
          </p:cNvPr>
          <p:cNvSpPr>
            <a:spLocks noGrp="1"/>
          </p:cNvSpPr>
          <p:nvPr>
            <p:ph type="ctrTitle"/>
          </p:nvPr>
        </p:nvSpPr>
        <p:spPr>
          <a:xfrm>
            <a:off x="5297762" y="640080"/>
            <a:ext cx="6251110" cy="3566160"/>
          </a:xfrm>
        </p:spPr>
        <p:txBody>
          <a:bodyPr anchor="b">
            <a:normAutofit/>
          </a:bodyPr>
          <a:lstStyle/>
          <a:p>
            <a:pPr>
              <a:lnSpc>
                <a:spcPct val="90000"/>
              </a:lnSpc>
            </a:pPr>
            <a:r>
              <a:rPr lang="en-US" sz="5300"/>
              <a:t>Approaches to Recommender Systems in Media &amp; Entertainment</a:t>
            </a:r>
          </a:p>
        </p:txBody>
      </p:sp>
      <p:sp>
        <p:nvSpPr>
          <p:cNvPr id="3" name="Subtitle 2">
            <a:extLst>
              <a:ext uri="{FF2B5EF4-FFF2-40B4-BE49-F238E27FC236}">
                <a16:creationId xmlns:a16="http://schemas.microsoft.com/office/drawing/2014/main" id="{004A6B77-2F9B-3B48-9CEE-C8F99104B4C7}"/>
              </a:ext>
            </a:extLst>
          </p:cNvPr>
          <p:cNvSpPr>
            <a:spLocks noGrp="1"/>
          </p:cNvSpPr>
          <p:nvPr>
            <p:ph type="subTitle" idx="1"/>
          </p:nvPr>
        </p:nvSpPr>
        <p:spPr>
          <a:xfrm>
            <a:off x="5297760" y="4636008"/>
            <a:ext cx="6251111" cy="1572768"/>
          </a:xfrm>
        </p:spPr>
        <p:txBody>
          <a:bodyPr>
            <a:normAutofit/>
          </a:bodyPr>
          <a:lstStyle/>
          <a:p>
            <a:r>
              <a:rPr lang="en-US" dirty="0"/>
              <a:t>By Siddharth Mandgi………………………… </a:t>
            </a:r>
          </a:p>
          <a:p>
            <a:r>
              <a:rPr lang="en-US" dirty="0"/>
              <a:t>Under Prof. Hong Man………………………</a:t>
            </a:r>
          </a:p>
        </p:txBody>
      </p:sp>
      <p:sp>
        <p:nvSpPr>
          <p:cNvPr id="58" name="Rectangle 6">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5BB3EC"/>
          </a:solidFill>
          <a:ln w="38100" cap="rnd">
            <a:solidFill>
              <a:srgbClr val="5BB3E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map&#10;&#10;Description automatically generated">
            <a:extLst>
              <a:ext uri="{FF2B5EF4-FFF2-40B4-BE49-F238E27FC236}">
                <a16:creationId xmlns:a16="http://schemas.microsoft.com/office/drawing/2014/main" id="{B96FAD0B-058F-419B-8627-C13FA2368072}"/>
              </a:ext>
            </a:extLst>
          </p:cNvPr>
          <p:cNvPicPr>
            <a:picLocks noChangeAspect="1"/>
          </p:cNvPicPr>
          <p:nvPr/>
        </p:nvPicPr>
        <p:blipFill rotWithShape="1">
          <a:blip r:embed="rId2"/>
          <a:srcRect l="34692" r="10978"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23817221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5A1DE9-EE48-644B-B41A-54C2295398ED}"/>
              </a:ext>
            </a:extLst>
          </p:cNvPr>
          <p:cNvSpPr>
            <a:spLocks noGrp="1"/>
          </p:cNvSpPr>
          <p:nvPr>
            <p:ph type="title"/>
          </p:nvPr>
        </p:nvSpPr>
        <p:spPr>
          <a:xfrm>
            <a:off x="838200" y="365125"/>
            <a:ext cx="10515600" cy="1325563"/>
          </a:xfrm>
        </p:spPr>
        <p:txBody>
          <a:bodyPr>
            <a:normAutofit/>
          </a:bodyPr>
          <a:lstStyle/>
          <a:p>
            <a:pPr>
              <a:lnSpc>
                <a:spcPct val="90000"/>
              </a:lnSpc>
            </a:pPr>
            <a:r>
              <a:rPr lang="en-US" sz="3500" dirty="0">
                <a:latin typeface="Aharoni" panose="02010803020104030203" pitchFamily="2" charset="-79"/>
                <a:cs typeface="Aharoni" panose="02010803020104030203" pitchFamily="2" charset="-79"/>
              </a:rPr>
              <a:t>Case Studies of Recommender Systems in Media</a:t>
            </a:r>
            <a:endParaRPr lang="en-US" sz="3500" dirty="0"/>
          </a:p>
        </p:txBody>
      </p:sp>
      <p:sp>
        <p:nvSpPr>
          <p:cNvPr id="3" name="Content Placeholder 2">
            <a:extLst>
              <a:ext uri="{FF2B5EF4-FFF2-40B4-BE49-F238E27FC236}">
                <a16:creationId xmlns:a16="http://schemas.microsoft.com/office/drawing/2014/main" id="{63690968-A3A3-9644-BA32-F732E146C301}"/>
              </a:ext>
            </a:extLst>
          </p:cNvPr>
          <p:cNvSpPr>
            <a:spLocks noGrp="1"/>
          </p:cNvSpPr>
          <p:nvPr>
            <p:ph idx="1"/>
          </p:nvPr>
        </p:nvSpPr>
        <p:spPr>
          <a:xfrm>
            <a:off x="838200" y="1929384"/>
            <a:ext cx="10515600" cy="4251960"/>
          </a:xfrm>
        </p:spPr>
        <p:txBody>
          <a:bodyPr>
            <a:normAutofit/>
          </a:bodyPr>
          <a:lstStyle/>
          <a:p>
            <a:r>
              <a:rPr lang="en-US" dirty="0"/>
              <a:t>There are three recommendation models at work on Spotify:</a:t>
            </a:r>
          </a:p>
          <a:p>
            <a:pPr marL="514350" indent="-514350">
              <a:buFont typeface="+mj-lt"/>
              <a:buAutoNum type="arabicPeriod"/>
            </a:pPr>
            <a:r>
              <a:rPr lang="en-US" dirty="0"/>
              <a:t>Collaborative Filtering: This model uses “nearest neighbors” to make predictions about what other users might enjoy. </a:t>
            </a:r>
          </a:p>
          <a:p>
            <a:pPr marL="514350" indent="-514350">
              <a:buFont typeface="+mj-lt"/>
              <a:buAutoNum type="arabicPeriod"/>
            </a:pPr>
            <a:r>
              <a:rPr lang="en-US" dirty="0"/>
              <a:t>Natural Language Processing: - Spotify identifies the co-location of individual terms and uses this to predict the meaning of phrases.</a:t>
            </a:r>
          </a:p>
          <a:p>
            <a:pPr marL="514350" indent="-514350">
              <a:buFont typeface="+mj-lt"/>
              <a:buAutoNum type="arabicPeriod"/>
            </a:pPr>
            <a:r>
              <a:rPr lang="en-US" dirty="0"/>
              <a:t>Audio Models: - Spotify uses the kind of neural network that is employed by search engines to understand the contents of images. These networks process raw audio to produce a range of characteristics, including key, tempo, and even loudness. We have explored these models to recommend tracks based on our Spotify Models.</a:t>
            </a:r>
          </a:p>
          <a:p>
            <a:pPr marL="514350" indent="-514350">
              <a:buFont typeface="+mj-lt"/>
              <a:buAutoNum type="arabicPeriod"/>
            </a:pPr>
            <a:endParaRPr lang="en-US" dirty="0"/>
          </a:p>
        </p:txBody>
      </p:sp>
    </p:spTree>
    <p:extLst>
      <p:ext uri="{BB962C8B-B14F-4D97-AF65-F5344CB8AC3E}">
        <p14:creationId xmlns:p14="http://schemas.microsoft.com/office/powerpoint/2010/main" val="36373984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ECA9F0-2B8F-BF4D-862C-579DD56A2AB4}"/>
              </a:ext>
            </a:extLst>
          </p:cNvPr>
          <p:cNvSpPr>
            <a:spLocks noGrp="1"/>
          </p:cNvSpPr>
          <p:nvPr>
            <p:ph type="title"/>
          </p:nvPr>
        </p:nvSpPr>
        <p:spPr>
          <a:xfrm>
            <a:off x="630936" y="786384"/>
            <a:ext cx="3419856" cy="1600200"/>
          </a:xfrm>
        </p:spPr>
        <p:txBody>
          <a:bodyPr anchor="ctr">
            <a:normAutofit/>
          </a:bodyPr>
          <a:lstStyle/>
          <a:p>
            <a:pPr>
              <a:lnSpc>
                <a:spcPct val="90000"/>
              </a:lnSpc>
            </a:pPr>
            <a:r>
              <a:rPr lang="en-US" sz="3000" dirty="0">
                <a:latin typeface="Aharoni" panose="02010803020104030203" pitchFamily="2" charset="-79"/>
                <a:cs typeface="Aharoni" panose="02010803020104030203" pitchFamily="2" charset="-79"/>
              </a:rPr>
              <a:t>Case Studies of Recommender Systems in Media</a:t>
            </a:r>
            <a:endParaRPr lang="en-US" sz="3000" dirty="0"/>
          </a:p>
        </p:txBody>
      </p:sp>
      <mc:AlternateContent xmlns:mc="http://schemas.openxmlformats.org/markup-compatibility/2006" xmlns:p14="http://schemas.microsoft.com/office/powerpoint/2010/main">
        <mc:Choice Requires="p14">
          <p:contentPart p14:bwMode="auto" r:id="rId2">
            <p14:nvContentPartPr>
              <p14:cNvPr id="39" name="Ink 38">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39" name="Ink 38">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sp>
        <p:nvSpPr>
          <p:cNvPr id="41"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786384"/>
            <a:ext cx="18288" cy="1600200"/>
          </a:xfrm>
          <a:custGeom>
            <a:avLst/>
            <a:gdLst>
              <a:gd name="connsiteX0" fmla="*/ 0 w 18288"/>
              <a:gd name="connsiteY0" fmla="*/ 0 h 1600200"/>
              <a:gd name="connsiteX1" fmla="*/ 18288 w 18288"/>
              <a:gd name="connsiteY1" fmla="*/ 0 h 1600200"/>
              <a:gd name="connsiteX2" fmla="*/ 18288 w 18288"/>
              <a:gd name="connsiteY2" fmla="*/ 549402 h 1600200"/>
              <a:gd name="connsiteX3" fmla="*/ 18288 w 18288"/>
              <a:gd name="connsiteY3" fmla="*/ 1114806 h 1600200"/>
              <a:gd name="connsiteX4" fmla="*/ 18288 w 18288"/>
              <a:gd name="connsiteY4" fmla="*/ 1600200 h 1600200"/>
              <a:gd name="connsiteX5" fmla="*/ 0 w 18288"/>
              <a:gd name="connsiteY5" fmla="*/ 1600200 h 1600200"/>
              <a:gd name="connsiteX6" fmla="*/ 0 w 18288"/>
              <a:gd name="connsiteY6" fmla="*/ 1066800 h 1600200"/>
              <a:gd name="connsiteX7" fmla="*/ 0 w 18288"/>
              <a:gd name="connsiteY7" fmla="*/ 517398 h 1600200"/>
              <a:gd name="connsiteX8" fmla="*/ 0 w 18288"/>
              <a:gd name="connsiteY8"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 h="1600200" fill="none" extrusionOk="0">
                <a:moveTo>
                  <a:pt x="0" y="0"/>
                </a:moveTo>
                <a:cubicBezTo>
                  <a:pt x="4865" y="374"/>
                  <a:pt x="13608" y="53"/>
                  <a:pt x="18288" y="0"/>
                </a:cubicBezTo>
                <a:cubicBezTo>
                  <a:pt x="23286" y="215154"/>
                  <a:pt x="-6672" y="375145"/>
                  <a:pt x="18288" y="549402"/>
                </a:cubicBezTo>
                <a:cubicBezTo>
                  <a:pt x="43248" y="723659"/>
                  <a:pt x="44414" y="873011"/>
                  <a:pt x="18288" y="1114806"/>
                </a:cubicBezTo>
                <a:cubicBezTo>
                  <a:pt x="-7838" y="1356601"/>
                  <a:pt x="13030" y="1360490"/>
                  <a:pt x="18288" y="1600200"/>
                </a:cubicBezTo>
                <a:cubicBezTo>
                  <a:pt x="10638" y="1600772"/>
                  <a:pt x="4111" y="1599793"/>
                  <a:pt x="0" y="1600200"/>
                </a:cubicBezTo>
                <a:cubicBezTo>
                  <a:pt x="-6890" y="1375807"/>
                  <a:pt x="21339" y="1304563"/>
                  <a:pt x="0" y="1066800"/>
                </a:cubicBezTo>
                <a:cubicBezTo>
                  <a:pt x="-21339" y="829037"/>
                  <a:pt x="-23009" y="689986"/>
                  <a:pt x="0" y="517398"/>
                </a:cubicBezTo>
                <a:cubicBezTo>
                  <a:pt x="23009" y="344810"/>
                  <a:pt x="-9921" y="122345"/>
                  <a:pt x="0" y="0"/>
                </a:cubicBezTo>
                <a:close/>
              </a:path>
              <a:path w="18288" h="1600200" stroke="0" extrusionOk="0">
                <a:moveTo>
                  <a:pt x="0" y="0"/>
                </a:moveTo>
                <a:cubicBezTo>
                  <a:pt x="5341" y="9"/>
                  <a:pt x="11148" y="-611"/>
                  <a:pt x="18288" y="0"/>
                </a:cubicBezTo>
                <a:cubicBezTo>
                  <a:pt x="31387" y="104987"/>
                  <a:pt x="17137" y="300374"/>
                  <a:pt x="18288" y="485394"/>
                </a:cubicBezTo>
                <a:cubicBezTo>
                  <a:pt x="19439" y="670414"/>
                  <a:pt x="37394" y="922400"/>
                  <a:pt x="18288" y="1050798"/>
                </a:cubicBezTo>
                <a:cubicBezTo>
                  <a:pt x="-818" y="1179196"/>
                  <a:pt x="6556" y="1394957"/>
                  <a:pt x="18288" y="1600200"/>
                </a:cubicBezTo>
                <a:cubicBezTo>
                  <a:pt x="12642" y="1600430"/>
                  <a:pt x="3803" y="1599869"/>
                  <a:pt x="0" y="1600200"/>
                </a:cubicBezTo>
                <a:cubicBezTo>
                  <a:pt x="10832" y="1355159"/>
                  <a:pt x="-10163" y="1159269"/>
                  <a:pt x="0" y="1034796"/>
                </a:cubicBezTo>
                <a:cubicBezTo>
                  <a:pt x="10163" y="910323"/>
                  <a:pt x="5178" y="626710"/>
                  <a:pt x="0" y="469392"/>
                </a:cubicBezTo>
                <a:cubicBezTo>
                  <a:pt x="-5178" y="312074"/>
                  <a:pt x="20387" y="13747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ECFBC47-4F25-0A4E-9687-24B150C1A639}"/>
              </a:ext>
            </a:extLst>
          </p:cNvPr>
          <p:cNvSpPr>
            <a:spLocks noGrp="1"/>
          </p:cNvSpPr>
          <p:nvPr>
            <p:ph idx="1"/>
          </p:nvPr>
        </p:nvSpPr>
        <p:spPr>
          <a:xfrm>
            <a:off x="4654295" y="786384"/>
            <a:ext cx="6894576" cy="1600200"/>
          </a:xfrm>
        </p:spPr>
        <p:txBody>
          <a:bodyPr anchor="ctr">
            <a:normAutofit/>
          </a:bodyPr>
          <a:lstStyle/>
          <a:p>
            <a:pPr marL="0" indent="0">
              <a:buNone/>
            </a:pPr>
            <a:r>
              <a:rPr lang="en-US" dirty="0"/>
              <a:t>3. Netflix</a:t>
            </a:r>
          </a:p>
          <a:p>
            <a:pPr marL="0" indent="0">
              <a:buNone/>
            </a:pPr>
            <a:endParaRPr lang="en-US" sz="2000" dirty="0"/>
          </a:p>
        </p:txBody>
      </p:sp>
      <p:pic>
        <p:nvPicPr>
          <p:cNvPr id="7" name="Picture 6" descr="A close up of a sign&#10;&#10;Description automatically generated">
            <a:extLst>
              <a:ext uri="{FF2B5EF4-FFF2-40B4-BE49-F238E27FC236}">
                <a16:creationId xmlns:a16="http://schemas.microsoft.com/office/drawing/2014/main" id="{CCA75780-6EF9-2341-9D81-C0F92663379F}"/>
              </a:ext>
            </a:extLst>
          </p:cNvPr>
          <p:cNvPicPr>
            <a:picLocks noChangeAspect="1"/>
          </p:cNvPicPr>
          <p:nvPr/>
        </p:nvPicPr>
        <p:blipFill>
          <a:blip r:embed="rId4"/>
          <a:stretch>
            <a:fillRect/>
          </a:stretch>
        </p:blipFill>
        <p:spPr>
          <a:xfrm>
            <a:off x="630936" y="3032192"/>
            <a:ext cx="5468112" cy="3075811"/>
          </a:xfrm>
          <a:prstGeom prst="rect">
            <a:avLst/>
          </a:prstGeom>
        </p:spPr>
      </p:pic>
      <p:pic>
        <p:nvPicPr>
          <p:cNvPr id="5" name="Picture 4" descr="A close up of a person&#10;&#10;Description automatically generated">
            <a:extLst>
              <a:ext uri="{FF2B5EF4-FFF2-40B4-BE49-F238E27FC236}">
                <a16:creationId xmlns:a16="http://schemas.microsoft.com/office/drawing/2014/main" id="{316DC29A-DDD9-A441-BB50-090DADD4C191}"/>
              </a:ext>
            </a:extLst>
          </p:cNvPr>
          <p:cNvPicPr>
            <a:picLocks noChangeAspect="1"/>
          </p:cNvPicPr>
          <p:nvPr/>
        </p:nvPicPr>
        <p:blipFill>
          <a:blip r:embed="rId5"/>
          <a:stretch>
            <a:fillRect/>
          </a:stretch>
        </p:blipFill>
        <p:spPr>
          <a:xfrm>
            <a:off x="6240379" y="3998047"/>
            <a:ext cx="5807242" cy="946739"/>
          </a:xfrm>
          <a:prstGeom prst="rect">
            <a:avLst/>
          </a:prstGeom>
        </p:spPr>
      </p:pic>
    </p:spTree>
    <p:extLst>
      <p:ext uri="{BB962C8B-B14F-4D97-AF65-F5344CB8AC3E}">
        <p14:creationId xmlns:p14="http://schemas.microsoft.com/office/powerpoint/2010/main" val="2969444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0C2627-A0C1-9E43-982E-3FC429A17463}"/>
              </a:ext>
            </a:extLst>
          </p:cNvPr>
          <p:cNvSpPr>
            <a:spLocks noGrp="1"/>
          </p:cNvSpPr>
          <p:nvPr>
            <p:ph type="title"/>
          </p:nvPr>
        </p:nvSpPr>
        <p:spPr>
          <a:xfrm>
            <a:off x="838200" y="365125"/>
            <a:ext cx="10515600" cy="1325563"/>
          </a:xfrm>
        </p:spPr>
        <p:txBody>
          <a:bodyPr>
            <a:normAutofit/>
          </a:bodyPr>
          <a:lstStyle/>
          <a:p>
            <a:pPr>
              <a:lnSpc>
                <a:spcPct val="90000"/>
              </a:lnSpc>
            </a:pPr>
            <a:r>
              <a:rPr lang="en-US" sz="3500" dirty="0">
                <a:latin typeface="Aharoni" panose="02010803020104030203" pitchFamily="2" charset="-79"/>
                <a:cs typeface="Aharoni" panose="02010803020104030203" pitchFamily="2" charset="-79"/>
              </a:rPr>
              <a:t>Case Studies of Recommender Systems in Media</a:t>
            </a:r>
            <a:endParaRPr lang="en-US" sz="3500" dirty="0"/>
          </a:p>
        </p:txBody>
      </p:sp>
      <p:sp>
        <p:nvSpPr>
          <p:cNvPr id="3" name="Content Placeholder 2">
            <a:extLst>
              <a:ext uri="{FF2B5EF4-FFF2-40B4-BE49-F238E27FC236}">
                <a16:creationId xmlns:a16="http://schemas.microsoft.com/office/drawing/2014/main" id="{12F1B17E-42C4-8044-8ED1-FCC2C22D0AA8}"/>
              </a:ext>
            </a:extLst>
          </p:cNvPr>
          <p:cNvSpPr>
            <a:spLocks noGrp="1"/>
          </p:cNvSpPr>
          <p:nvPr>
            <p:ph idx="1"/>
          </p:nvPr>
        </p:nvSpPr>
        <p:spPr>
          <a:xfrm>
            <a:off x="838200" y="1929384"/>
            <a:ext cx="10515600" cy="4526914"/>
          </a:xfrm>
        </p:spPr>
        <p:txBody>
          <a:bodyPr>
            <a:noAutofit/>
          </a:bodyPr>
          <a:lstStyle/>
          <a:p>
            <a:r>
              <a:rPr lang="en-US" dirty="0"/>
              <a:t>Netflix estimates the likelihood using </a:t>
            </a:r>
            <a:r>
              <a:rPr lang="en-US" b="1" dirty="0"/>
              <a:t>Collaborative Filtering </a:t>
            </a:r>
            <a:r>
              <a:rPr lang="en-US" dirty="0"/>
              <a:t>that the user will watch a movie in their catalog based on  number of factors including: </a:t>
            </a:r>
          </a:p>
          <a:p>
            <a:pPr marL="514350" indent="-514350">
              <a:buFont typeface="+mj-lt"/>
              <a:buAutoNum type="arabicPeriod"/>
            </a:pPr>
            <a:r>
              <a:rPr lang="en-US" dirty="0"/>
              <a:t>The user interactions with the platform (such as your viewing history and how you rated other titles).</a:t>
            </a:r>
          </a:p>
          <a:p>
            <a:pPr marL="514350" indent="-514350">
              <a:buFont typeface="+mj-lt"/>
              <a:buAutoNum type="arabicPeriod"/>
            </a:pPr>
            <a:r>
              <a:rPr lang="en-US" dirty="0"/>
              <a:t>Other users with similar tastes and preferences on our service.  </a:t>
            </a:r>
          </a:p>
          <a:p>
            <a:pPr marL="514350" indent="-514350">
              <a:buFont typeface="+mj-lt"/>
              <a:buAutoNum type="arabicPeriod"/>
            </a:pPr>
            <a:r>
              <a:rPr lang="en-US" dirty="0"/>
              <a:t>Information about the titles, such as their genre, categories, actors.</a:t>
            </a:r>
          </a:p>
          <a:p>
            <a:pPr marL="514350" indent="-514350">
              <a:buFont typeface="+mj-lt"/>
              <a:buAutoNum type="arabicPeriod"/>
            </a:pPr>
            <a:r>
              <a:rPr lang="en-US" dirty="0"/>
              <a:t>Year of release.</a:t>
            </a:r>
          </a:p>
          <a:p>
            <a:pPr marL="0" indent="0">
              <a:buNone/>
            </a:pPr>
            <a:r>
              <a:rPr lang="en-US" dirty="0"/>
              <a:t>Netflix adds a lot of personalization in their recommender systems to produce top notch results which have completely disrupted the way TV and media industry operates. </a:t>
            </a:r>
          </a:p>
          <a:p>
            <a:pPr marL="0" indent="0">
              <a:buNone/>
            </a:pPr>
            <a:r>
              <a:rPr lang="en-US" dirty="0"/>
              <a:t> </a:t>
            </a:r>
          </a:p>
        </p:txBody>
      </p:sp>
    </p:spTree>
    <p:extLst>
      <p:ext uri="{BB962C8B-B14F-4D97-AF65-F5344CB8AC3E}">
        <p14:creationId xmlns:p14="http://schemas.microsoft.com/office/powerpoint/2010/main" val="15494978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7" name="Rectangle 9">
            <a:extLst>
              <a:ext uri="{FF2B5EF4-FFF2-40B4-BE49-F238E27FC236}">
                <a16:creationId xmlns:a16="http://schemas.microsoft.com/office/drawing/2014/main" id="{B768BC45-6978-4563-AFFC-4378E82C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lored rectangle">
            <a:extLst>
              <a:ext uri="{FF2B5EF4-FFF2-40B4-BE49-F238E27FC236}">
                <a16:creationId xmlns:a16="http://schemas.microsoft.com/office/drawing/2014/main" id="{A80A8067-64B4-47DF-9C4D-88D9ADEC2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9EEF22-60A3-EF4A-B8B6-B63092CB5F6A}"/>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9600" dirty="0">
                <a:solidFill>
                  <a:schemeClr val="bg1"/>
                </a:solidFill>
              </a:rPr>
              <a:t>Dataset Description</a:t>
            </a:r>
          </a:p>
        </p:txBody>
      </p:sp>
      <p:sp>
        <p:nvSpPr>
          <p:cNvPr id="19" name="Rectangle 6">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27872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531682-2BB5-3B42-B753-5B5E99E094F1}"/>
              </a:ext>
            </a:extLst>
          </p:cNvPr>
          <p:cNvSpPr>
            <a:spLocks noGrp="1"/>
          </p:cNvSpPr>
          <p:nvPr>
            <p:ph type="title"/>
          </p:nvPr>
        </p:nvSpPr>
        <p:spPr>
          <a:xfrm>
            <a:off x="838200" y="365125"/>
            <a:ext cx="10515600" cy="1325563"/>
          </a:xfrm>
        </p:spPr>
        <p:txBody>
          <a:bodyPr>
            <a:normAutofit/>
          </a:bodyPr>
          <a:lstStyle/>
          <a:p>
            <a:r>
              <a:rPr lang="en-US" dirty="0">
                <a:latin typeface="Aharoni" panose="02010803020104030203" pitchFamily="2" charset="-79"/>
                <a:cs typeface="Aharoni" panose="02010803020104030203" pitchFamily="2" charset="-79"/>
              </a:rPr>
              <a:t>Dataset Description </a:t>
            </a:r>
          </a:p>
        </p:txBody>
      </p:sp>
      <p:sp>
        <p:nvSpPr>
          <p:cNvPr id="3" name="Content Placeholder 2">
            <a:extLst>
              <a:ext uri="{FF2B5EF4-FFF2-40B4-BE49-F238E27FC236}">
                <a16:creationId xmlns:a16="http://schemas.microsoft.com/office/drawing/2014/main" id="{C39B5F0A-7032-E64D-9432-9CA9980CCC02}"/>
              </a:ext>
            </a:extLst>
          </p:cNvPr>
          <p:cNvSpPr>
            <a:spLocks noGrp="1"/>
          </p:cNvSpPr>
          <p:nvPr>
            <p:ph idx="1"/>
          </p:nvPr>
        </p:nvSpPr>
        <p:spPr>
          <a:xfrm>
            <a:off x="838200" y="1929384"/>
            <a:ext cx="10515600" cy="4251960"/>
          </a:xfrm>
        </p:spPr>
        <p:txBody>
          <a:bodyPr>
            <a:normAutofit/>
          </a:bodyPr>
          <a:lstStyle/>
          <a:p>
            <a:r>
              <a:rPr lang="en-US" dirty="0"/>
              <a:t>For our research we have used several datasets for training our models and validation they are listed below</a:t>
            </a:r>
          </a:p>
          <a:p>
            <a:pPr marL="514350" indent="-514350">
              <a:buAutoNum type="arabicPeriod"/>
            </a:pPr>
            <a:r>
              <a:rPr lang="en-US" dirty="0"/>
              <a:t>Amazon Movies Dataset.</a:t>
            </a:r>
          </a:p>
          <a:p>
            <a:pPr marL="514350" indent="-514350">
              <a:buAutoNum type="arabicPeriod"/>
            </a:pPr>
            <a:r>
              <a:rPr lang="en-US" dirty="0"/>
              <a:t>IMDB Reviews Dataset.</a:t>
            </a:r>
          </a:p>
          <a:p>
            <a:pPr marL="514350" indent="-514350">
              <a:buAutoNum type="arabicPeriod"/>
            </a:pPr>
            <a:r>
              <a:rPr lang="en-US" dirty="0"/>
              <a:t>Spotify Playlist with audio features (spotipy API).</a:t>
            </a:r>
          </a:p>
        </p:txBody>
      </p:sp>
    </p:spTree>
    <p:extLst>
      <p:ext uri="{BB962C8B-B14F-4D97-AF65-F5344CB8AC3E}">
        <p14:creationId xmlns:p14="http://schemas.microsoft.com/office/powerpoint/2010/main" val="36906412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486F25-20F3-8F41-94F1-DDD0281C0F78}"/>
              </a:ext>
            </a:extLst>
          </p:cNvPr>
          <p:cNvSpPr>
            <a:spLocks noGrp="1"/>
          </p:cNvSpPr>
          <p:nvPr>
            <p:ph type="title"/>
          </p:nvPr>
        </p:nvSpPr>
        <p:spPr>
          <a:xfrm>
            <a:off x="630936" y="630936"/>
            <a:ext cx="3419856" cy="1463040"/>
          </a:xfrm>
        </p:spPr>
        <p:txBody>
          <a:bodyPr anchor="ctr">
            <a:normAutofit/>
          </a:bodyPr>
          <a:lstStyle/>
          <a:p>
            <a:pPr>
              <a:lnSpc>
                <a:spcPct val="90000"/>
              </a:lnSpc>
            </a:pPr>
            <a:r>
              <a:rPr lang="en-US">
                <a:latin typeface="Aharoni" panose="02010803020104030203" pitchFamily="2" charset="-79"/>
                <a:cs typeface="Aharoni" panose="02010803020104030203" pitchFamily="2" charset="-79"/>
              </a:rPr>
              <a:t>Dataset Description </a:t>
            </a:r>
            <a:endParaRPr lang="en-US"/>
          </a:p>
        </p:txBody>
      </p:sp>
      <p:sp>
        <p:nvSpPr>
          <p:cNvPr id="3" name="Content Placeholder 2">
            <a:extLst>
              <a:ext uri="{FF2B5EF4-FFF2-40B4-BE49-F238E27FC236}">
                <a16:creationId xmlns:a16="http://schemas.microsoft.com/office/drawing/2014/main" id="{B4F49CF2-5D64-7F43-BACD-3CC409568236}"/>
              </a:ext>
            </a:extLst>
          </p:cNvPr>
          <p:cNvSpPr>
            <a:spLocks noGrp="1"/>
          </p:cNvSpPr>
          <p:nvPr>
            <p:ph idx="1"/>
          </p:nvPr>
        </p:nvSpPr>
        <p:spPr>
          <a:xfrm>
            <a:off x="4654295" y="630936"/>
            <a:ext cx="6894576" cy="1463040"/>
          </a:xfrm>
        </p:spPr>
        <p:txBody>
          <a:bodyPr anchor="ctr">
            <a:normAutofit fontScale="62500" lnSpcReduction="20000"/>
          </a:bodyPr>
          <a:lstStyle/>
          <a:p>
            <a:endParaRPr lang="en-US" sz="2000" dirty="0"/>
          </a:p>
          <a:p>
            <a:endParaRPr lang="en-US" sz="2000" dirty="0"/>
          </a:p>
          <a:p>
            <a:endParaRPr lang="en-US" dirty="0"/>
          </a:p>
          <a:p>
            <a:pPr marL="0" indent="0">
              <a:buNone/>
            </a:pPr>
            <a:r>
              <a:rPr lang="en-US" sz="4000" dirty="0"/>
              <a:t>1. AMAZON MOVIES DATSASET</a:t>
            </a:r>
          </a:p>
          <a:p>
            <a:endParaRPr lang="en-US" sz="2000" dirty="0"/>
          </a:p>
          <a:p>
            <a:pPr marL="0" indent="0">
              <a:buNone/>
            </a:pPr>
            <a:endParaRPr lang="en-US" sz="2000" dirty="0"/>
          </a:p>
          <a:p>
            <a:endParaRPr lang="en-US" sz="2000" dirty="0"/>
          </a:p>
          <a:p>
            <a:endParaRPr lang="en-US" sz="2000" dirty="0"/>
          </a:p>
        </p:txBody>
      </p:sp>
      <mc:AlternateContent xmlns:mc="http://schemas.openxmlformats.org/markup-compatibility/2006">
        <mc:Choice xmlns:p14="http://schemas.microsoft.com/office/powerpoint/2010/main" Requires="p14">
          <p:contentPart p14:bwMode="auto" r:id="rId2">
            <p14:nvContentPartPr>
              <p14:cNvPr id="13" name="Ink 12">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p:pic>
            <p:nvPicPr>
              <p:cNvPr id="13" name="Ink 12">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sp>
        <p:nvSpPr>
          <p:cNvPr id="15"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704088"/>
            <a:ext cx="18288" cy="1316736"/>
          </a:xfrm>
          <a:custGeom>
            <a:avLst/>
            <a:gdLst>
              <a:gd name="connsiteX0" fmla="*/ 0 w 18288"/>
              <a:gd name="connsiteY0" fmla="*/ 0 h 1316736"/>
              <a:gd name="connsiteX1" fmla="*/ 18288 w 18288"/>
              <a:gd name="connsiteY1" fmla="*/ 0 h 1316736"/>
              <a:gd name="connsiteX2" fmla="*/ 18288 w 18288"/>
              <a:gd name="connsiteY2" fmla="*/ 632033 h 1316736"/>
              <a:gd name="connsiteX3" fmla="*/ 18288 w 18288"/>
              <a:gd name="connsiteY3" fmla="*/ 1316736 h 1316736"/>
              <a:gd name="connsiteX4" fmla="*/ 0 w 18288"/>
              <a:gd name="connsiteY4" fmla="*/ 1316736 h 1316736"/>
              <a:gd name="connsiteX5" fmla="*/ 0 w 18288"/>
              <a:gd name="connsiteY5" fmla="*/ 671535 h 1316736"/>
              <a:gd name="connsiteX6" fmla="*/ 0 w 18288"/>
              <a:gd name="connsiteY6" fmla="*/ 0 h 1316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88" h="1316736" fill="none" extrusionOk="0">
                <a:moveTo>
                  <a:pt x="0" y="0"/>
                </a:moveTo>
                <a:cubicBezTo>
                  <a:pt x="5414" y="683"/>
                  <a:pt x="12510" y="720"/>
                  <a:pt x="18288" y="0"/>
                </a:cubicBezTo>
                <a:cubicBezTo>
                  <a:pt x="11385" y="276484"/>
                  <a:pt x="47354" y="495364"/>
                  <a:pt x="18288" y="632033"/>
                </a:cubicBezTo>
                <a:cubicBezTo>
                  <a:pt x="-10778" y="768702"/>
                  <a:pt x="26786" y="1005085"/>
                  <a:pt x="18288" y="1316736"/>
                </a:cubicBezTo>
                <a:cubicBezTo>
                  <a:pt x="9577" y="1315893"/>
                  <a:pt x="6900" y="1316365"/>
                  <a:pt x="0" y="1316736"/>
                </a:cubicBezTo>
                <a:cubicBezTo>
                  <a:pt x="-29997" y="1144491"/>
                  <a:pt x="20055" y="926108"/>
                  <a:pt x="0" y="671535"/>
                </a:cubicBezTo>
                <a:cubicBezTo>
                  <a:pt x="-20055" y="416962"/>
                  <a:pt x="15787" y="211813"/>
                  <a:pt x="0" y="0"/>
                </a:cubicBezTo>
                <a:close/>
              </a:path>
              <a:path w="18288" h="1316736" stroke="0" extrusionOk="0">
                <a:moveTo>
                  <a:pt x="0" y="0"/>
                </a:moveTo>
                <a:cubicBezTo>
                  <a:pt x="5341" y="9"/>
                  <a:pt x="11148" y="-611"/>
                  <a:pt x="18288" y="0"/>
                </a:cubicBezTo>
                <a:cubicBezTo>
                  <a:pt x="-6741" y="195124"/>
                  <a:pt x="36996" y="409062"/>
                  <a:pt x="18288" y="618866"/>
                </a:cubicBezTo>
                <a:cubicBezTo>
                  <a:pt x="-420" y="828670"/>
                  <a:pt x="28345" y="1144651"/>
                  <a:pt x="18288" y="1316736"/>
                </a:cubicBezTo>
                <a:cubicBezTo>
                  <a:pt x="10476" y="1317615"/>
                  <a:pt x="8805" y="1316987"/>
                  <a:pt x="0" y="1316736"/>
                </a:cubicBezTo>
                <a:cubicBezTo>
                  <a:pt x="30302" y="1053606"/>
                  <a:pt x="-1997" y="890047"/>
                  <a:pt x="0" y="671535"/>
                </a:cubicBezTo>
                <a:cubicBezTo>
                  <a:pt x="1997" y="453023"/>
                  <a:pt x="-25538" y="322042"/>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ell phone&#10;&#10;Description automatically generated">
            <a:extLst>
              <a:ext uri="{FF2B5EF4-FFF2-40B4-BE49-F238E27FC236}">
                <a16:creationId xmlns:a16="http://schemas.microsoft.com/office/drawing/2014/main" id="{DF416A28-2009-A54A-AD03-AAB86861569C}"/>
              </a:ext>
            </a:extLst>
          </p:cNvPr>
          <p:cNvPicPr>
            <a:picLocks noChangeAspect="1"/>
          </p:cNvPicPr>
          <p:nvPr/>
        </p:nvPicPr>
        <p:blipFill>
          <a:blip r:embed="rId4"/>
          <a:stretch>
            <a:fillRect/>
          </a:stretch>
        </p:blipFill>
        <p:spPr>
          <a:xfrm>
            <a:off x="630936" y="3247057"/>
            <a:ext cx="10917936" cy="2047110"/>
          </a:xfrm>
          <a:prstGeom prst="rect">
            <a:avLst/>
          </a:prstGeom>
        </p:spPr>
      </p:pic>
    </p:spTree>
    <p:extLst>
      <p:ext uri="{BB962C8B-B14F-4D97-AF65-F5344CB8AC3E}">
        <p14:creationId xmlns:p14="http://schemas.microsoft.com/office/powerpoint/2010/main" val="10331561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D7A4CD-B5F4-3747-9DEF-A1E7B4A99DAE}"/>
              </a:ext>
            </a:extLst>
          </p:cNvPr>
          <p:cNvSpPr>
            <a:spLocks noGrp="1"/>
          </p:cNvSpPr>
          <p:nvPr>
            <p:ph type="title"/>
          </p:nvPr>
        </p:nvSpPr>
        <p:spPr>
          <a:xfrm>
            <a:off x="838200" y="365125"/>
            <a:ext cx="10515600" cy="1325563"/>
          </a:xfrm>
        </p:spPr>
        <p:txBody>
          <a:bodyPr>
            <a:normAutofit/>
          </a:bodyPr>
          <a:lstStyle/>
          <a:p>
            <a:r>
              <a:rPr lang="en-US" dirty="0">
                <a:latin typeface="Aharoni" panose="02010803020104030203" pitchFamily="2" charset="-79"/>
                <a:cs typeface="Aharoni" panose="02010803020104030203" pitchFamily="2" charset="-79"/>
              </a:rPr>
              <a:t>Dataset Description</a:t>
            </a:r>
          </a:p>
        </p:txBody>
      </p:sp>
      <p:sp>
        <p:nvSpPr>
          <p:cNvPr id="3" name="Content Placeholder 2">
            <a:extLst>
              <a:ext uri="{FF2B5EF4-FFF2-40B4-BE49-F238E27FC236}">
                <a16:creationId xmlns:a16="http://schemas.microsoft.com/office/drawing/2014/main" id="{BF076526-0491-244D-98FF-57BD2EC056E6}"/>
              </a:ext>
            </a:extLst>
          </p:cNvPr>
          <p:cNvSpPr>
            <a:spLocks noGrp="1"/>
          </p:cNvSpPr>
          <p:nvPr>
            <p:ph idx="1"/>
          </p:nvPr>
        </p:nvSpPr>
        <p:spPr>
          <a:xfrm>
            <a:off x="838200" y="1929384"/>
            <a:ext cx="10515600" cy="4251960"/>
          </a:xfrm>
        </p:spPr>
        <p:txBody>
          <a:bodyPr>
            <a:normAutofit fontScale="92500" lnSpcReduction="20000"/>
          </a:bodyPr>
          <a:lstStyle/>
          <a:p>
            <a:pPr>
              <a:lnSpc>
                <a:spcPct val="100000"/>
              </a:lnSpc>
            </a:pPr>
            <a:r>
              <a:rPr lang="en-US" sz="3000" dirty="0"/>
              <a:t>The most important features we will be using during our research from this dataset are: -</a:t>
            </a:r>
          </a:p>
          <a:p>
            <a:pPr marL="514350" indent="-514350">
              <a:lnSpc>
                <a:spcPct val="100000"/>
              </a:lnSpc>
              <a:buFont typeface="+mj-lt"/>
              <a:buAutoNum type="arabicPeriod"/>
            </a:pPr>
            <a:r>
              <a:rPr lang="en-US" sz="3000" b="1" dirty="0"/>
              <a:t>reviewerID – This feature signifies the ID of every user.</a:t>
            </a:r>
          </a:p>
          <a:p>
            <a:pPr marL="514350" indent="-514350">
              <a:lnSpc>
                <a:spcPct val="100000"/>
              </a:lnSpc>
              <a:buFont typeface="+mj-lt"/>
              <a:buAutoNum type="arabicPeriod"/>
            </a:pPr>
            <a:r>
              <a:rPr lang="en-US" sz="3000" b="1" dirty="0"/>
              <a:t>Movie_ID – This feature signifies the ID of every movie.</a:t>
            </a:r>
          </a:p>
          <a:p>
            <a:pPr marL="514350" indent="-514350">
              <a:lnSpc>
                <a:spcPct val="100000"/>
              </a:lnSpc>
              <a:buFont typeface="+mj-lt"/>
              <a:buAutoNum type="arabicPeriod"/>
            </a:pPr>
            <a:r>
              <a:rPr lang="en-US" sz="3000" b="1" dirty="0"/>
              <a:t>reviewText – The comment left behind by every user.</a:t>
            </a:r>
          </a:p>
          <a:p>
            <a:pPr marL="514350" indent="-514350">
              <a:lnSpc>
                <a:spcPct val="100000"/>
              </a:lnSpc>
              <a:buFont typeface="+mj-lt"/>
              <a:buAutoNum type="arabicPeriod"/>
            </a:pPr>
            <a:r>
              <a:rPr lang="en-US" sz="3000" b="1" dirty="0"/>
              <a:t>ratings – Ratings provided by user. (On a scale of 1-5).</a:t>
            </a:r>
          </a:p>
          <a:p>
            <a:pPr marL="514350" indent="-514350">
              <a:lnSpc>
                <a:spcPct val="100000"/>
              </a:lnSpc>
              <a:buFont typeface="+mj-lt"/>
              <a:buAutoNum type="arabicPeriod"/>
            </a:pPr>
            <a:r>
              <a:rPr lang="en-US" sz="3000" b="1" dirty="0"/>
              <a:t>Sentiments – Our custom variable that signifies the sentiment of every comment (Positive, Negative and Neutral).</a:t>
            </a:r>
          </a:p>
          <a:p>
            <a:pPr marL="0" indent="0">
              <a:lnSpc>
                <a:spcPct val="100000"/>
              </a:lnSpc>
              <a:buNone/>
            </a:pPr>
            <a:endParaRPr lang="en-US" sz="3000" dirty="0"/>
          </a:p>
          <a:p>
            <a:pPr marL="514350" indent="-514350">
              <a:lnSpc>
                <a:spcPct val="100000"/>
              </a:lnSpc>
              <a:buFont typeface="+mj-lt"/>
              <a:buAutoNum type="arabicPeriod"/>
            </a:pPr>
            <a:endParaRPr lang="en-US" sz="3000" dirty="0"/>
          </a:p>
          <a:p>
            <a:pPr marL="0" indent="0">
              <a:lnSpc>
                <a:spcPct val="100000"/>
              </a:lnSpc>
              <a:buNone/>
            </a:pPr>
            <a:r>
              <a:rPr lang="en-US" sz="2200" dirty="0"/>
              <a:t> </a:t>
            </a:r>
          </a:p>
        </p:txBody>
      </p:sp>
    </p:spTree>
    <p:extLst>
      <p:ext uri="{BB962C8B-B14F-4D97-AF65-F5344CB8AC3E}">
        <p14:creationId xmlns:p14="http://schemas.microsoft.com/office/powerpoint/2010/main" val="35262592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1EF881-FC3C-7049-A712-B778126DB0D6}"/>
              </a:ext>
            </a:extLst>
          </p:cNvPr>
          <p:cNvSpPr>
            <a:spLocks noGrp="1"/>
          </p:cNvSpPr>
          <p:nvPr>
            <p:ph type="title"/>
          </p:nvPr>
        </p:nvSpPr>
        <p:spPr>
          <a:xfrm>
            <a:off x="630936" y="639520"/>
            <a:ext cx="3429000" cy="1719072"/>
          </a:xfrm>
        </p:spPr>
        <p:txBody>
          <a:bodyPr anchor="b">
            <a:normAutofit/>
          </a:bodyPr>
          <a:lstStyle/>
          <a:p>
            <a:r>
              <a:rPr lang="en-US" dirty="0">
                <a:latin typeface="Aharoni" panose="02010803020104030203" pitchFamily="2" charset="-79"/>
                <a:cs typeface="Aharoni" panose="02010803020104030203" pitchFamily="2" charset="-79"/>
              </a:rPr>
              <a:t>Dataset Description</a:t>
            </a:r>
          </a:p>
        </p:txBody>
      </p:sp>
      <p:sp>
        <p:nvSpPr>
          <p:cNvPr id="17"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654C0B9-6880-2C4D-A67A-62492D00B355}"/>
              </a:ext>
            </a:extLst>
          </p:cNvPr>
          <p:cNvSpPr>
            <a:spLocks noGrp="1"/>
          </p:cNvSpPr>
          <p:nvPr>
            <p:ph idx="1"/>
          </p:nvPr>
        </p:nvSpPr>
        <p:spPr>
          <a:xfrm>
            <a:off x="630936" y="2807208"/>
            <a:ext cx="3429000" cy="3410712"/>
          </a:xfrm>
        </p:spPr>
        <p:txBody>
          <a:bodyPr anchor="t">
            <a:normAutofit/>
          </a:bodyPr>
          <a:lstStyle/>
          <a:p>
            <a:pPr marL="0" indent="0">
              <a:buNone/>
            </a:pPr>
            <a:r>
              <a:rPr lang="en-US" sz="2400" dirty="0"/>
              <a:t>2. IMDB DATASET</a:t>
            </a:r>
          </a:p>
          <a:p>
            <a:r>
              <a:rPr lang="en-US" sz="2400" dirty="0"/>
              <a:t>This dataset contains 5000 movie </a:t>
            </a:r>
            <a:r>
              <a:rPr lang="en-US" dirty="0"/>
              <a:t>reviews left by users. </a:t>
            </a:r>
          </a:p>
          <a:p>
            <a:r>
              <a:rPr lang="en-US" sz="2400" dirty="0"/>
              <a:t>We use this dataset to generate our  ratings and sentiment predictions. </a:t>
            </a:r>
          </a:p>
          <a:p>
            <a:pPr marL="0" indent="0">
              <a:buNone/>
            </a:pPr>
            <a:endParaRPr lang="en-US" sz="2400" dirty="0"/>
          </a:p>
        </p:txBody>
      </p:sp>
      <mc:AlternateContent xmlns:mc="http://schemas.openxmlformats.org/markup-compatibility/2006">
        <mc:Choice xmlns:p14="http://schemas.microsoft.com/office/powerpoint/2010/main" Requires="p14">
          <p:contentPart p14:bwMode="auto" r:id="rId2">
            <p14:nvContentPartPr>
              <p14:cNvPr id="19" name="Ink 18">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p:pic>
            <p:nvPicPr>
              <p:cNvPr id="19" name="Ink 18">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6" name="Picture 5" descr="A screenshot of a cell phone&#10;&#10;Description automatically generated">
            <a:extLst>
              <a:ext uri="{FF2B5EF4-FFF2-40B4-BE49-F238E27FC236}">
                <a16:creationId xmlns:a16="http://schemas.microsoft.com/office/drawing/2014/main" id="{879EA3E3-A8B1-4343-B046-9C2212C7C14B}"/>
              </a:ext>
            </a:extLst>
          </p:cNvPr>
          <p:cNvPicPr>
            <a:picLocks noChangeAspect="1"/>
          </p:cNvPicPr>
          <p:nvPr/>
        </p:nvPicPr>
        <p:blipFill>
          <a:blip r:embed="rId4"/>
          <a:stretch>
            <a:fillRect/>
          </a:stretch>
        </p:blipFill>
        <p:spPr>
          <a:xfrm>
            <a:off x="4396719" y="1547737"/>
            <a:ext cx="6903720" cy="3762526"/>
          </a:xfrm>
          <a:prstGeom prst="rect">
            <a:avLst/>
          </a:prstGeom>
        </p:spPr>
      </p:pic>
    </p:spTree>
    <p:extLst>
      <p:ext uri="{BB962C8B-B14F-4D97-AF65-F5344CB8AC3E}">
        <p14:creationId xmlns:p14="http://schemas.microsoft.com/office/powerpoint/2010/main" val="11599442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7FFAE9-434C-9949-8CC1-CEB489FAF9E7}"/>
              </a:ext>
            </a:extLst>
          </p:cNvPr>
          <p:cNvSpPr>
            <a:spLocks noGrp="1"/>
          </p:cNvSpPr>
          <p:nvPr>
            <p:ph type="title"/>
          </p:nvPr>
        </p:nvSpPr>
        <p:spPr>
          <a:xfrm>
            <a:off x="630936" y="630936"/>
            <a:ext cx="3419856" cy="1463040"/>
          </a:xfrm>
        </p:spPr>
        <p:txBody>
          <a:bodyPr anchor="ctr">
            <a:normAutofit/>
          </a:bodyPr>
          <a:lstStyle/>
          <a:p>
            <a:pPr>
              <a:lnSpc>
                <a:spcPct val="90000"/>
              </a:lnSpc>
            </a:pPr>
            <a:r>
              <a:rPr lang="en-US" dirty="0">
                <a:latin typeface="Aharoni" panose="02010803020104030203" pitchFamily="2" charset="-79"/>
                <a:cs typeface="Aharoni" panose="02010803020104030203" pitchFamily="2" charset="-79"/>
              </a:rPr>
              <a:t>Dataset Description</a:t>
            </a:r>
          </a:p>
        </p:txBody>
      </p:sp>
      <p:sp>
        <p:nvSpPr>
          <p:cNvPr id="3" name="Content Placeholder 2">
            <a:extLst>
              <a:ext uri="{FF2B5EF4-FFF2-40B4-BE49-F238E27FC236}">
                <a16:creationId xmlns:a16="http://schemas.microsoft.com/office/drawing/2014/main" id="{528950C8-18F5-6041-8932-BFB70F7BB92F}"/>
              </a:ext>
            </a:extLst>
          </p:cNvPr>
          <p:cNvSpPr>
            <a:spLocks noGrp="1"/>
          </p:cNvSpPr>
          <p:nvPr>
            <p:ph idx="1"/>
          </p:nvPr>
        </p:nvSpPr>
        <p:spPr>
          <a:xfrm>
            <a:off x="4654295" y="630936"/>
            <a:ext cx="6894576" cy="1463040"/>
          </a:xfrm>
        </p:spPr>
        <p:txBody>
          <a:bodyPr anchor="ctr">
            <a:normAutofit fontScale="92500"/>
          </a:bodyPr>
          <a:lstStyle/>
          <a:p>
            <a:pPr marL="0" indent="0">
              <a:buNone/>
            </a:pPr>
            <a:r>
              <a:rPr lang="en-US" dirty="0"/>
              <a:t>3. Spotify</a:t>
            </a:r>
          </a:p>
          <a:p>
            <a:r>
              <a:rPr lang="en-US" dirty="0"/>
              <a:t>This dataset is imported using the spotipy API using the Spotify Developer Account.</a:t>
            </a:r>
            <a:endParaRPr lang="en-US" sz="2000" dirty="0"/>
          </a:p>
        </p:txBody>
      </p:sp>
      <mc:AlternateContent xmlns:mc="http://schemas.openxmlformats.org/markup-compatibility/2006">
        <mc:Choice xmlns:p14="http://schemas.microsoft.com/office/powerpoint/2010/main" Requires="p14">
          <p:contentPart p14:bwMode="auto" r:id="rId2">
            <p14:nvContentPartPr>
              <p14:cNvPr id="17" name="Ink 16">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p:pic>
            <p:nvPicPr>
              <p:cNvPr id="17" name="Ink 16">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sp>
        <p:nvSpPr>
          <p:cNvPr id="19"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704088"/>
            <a:ext cx="18288" cy="1316736"/>
          </a:xfrm>
          <a:custGeom>
            <a:avLst/>
            <a:gdLst>
              <a:gd name="connsiteX0" fmla="*/ 0 w 18288"/>
              <a:gd name="connsiteY0" fmla="*/ 0 h 1316736"/>
              <a:gd name="connsiteX1" fmla="*/ 18288 w 18288"/>
              <a:gd name="connsiteY1" fmla="*/ 0 h 1316736"/>
              <a:gd name="connsiteX2" fmla="*/ 18288 w 18288"/>
              <a:gd name="connsiteY2" fmla="*/ 632033 h 1316736"/>
              <a:gd name="connsiteX3" fmla="*/ 18288 w 18288"/>
              <a:gd name="connsiteY3" fmla="*/ 1316736 h 1316736"/>
              <a:gd name="connsiteX4" fmla="*/ 0 w 18288"/>
              <a:gd name="connsiteY4" fmla="*/ 1316736 h 1316736"/>
              <a:gd name="connsiteX5" fmla="*/ 0 w 18288"/>
              <a:gd name="connsiteY5" fmla="*/ 671535 h 1316736"/>
              <a:gd name="connsiteX6" fmla="*/ 0 w 18288"/>
              <a:gd name="connsiteY6" fmla="*/ 0 h 1316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88" h="1316736" fill="none" extrusionOk="0">
                <a:moveTo>
                  <a:pt x="0" y="0"/>
                </a:moveTo>
                <a:cubicBezTo>
                  <a:pt x="5414" y="683"/>
                  <a:pt x="12510" y="720"/>
                  <a:pt x="18288" y="0"/>
                </a:cubicBezTo>
                <a:cubicBezTo>
                  <a:pt x="11385" y="276484"/>
                  <a:pt x="47354" y="495364"/>
                  <a:pt x="18288" y="632033"/>
                </a:cubicBezTo>
                <a:cubicBezTo>
                  <a:pt x="-10778" y="768702"/>
                  <a:pt x="26786" y="1005085"/>
                  <a:pt x="18288" y="1316736"/>
                </a:cubicBezTo>
                <a:cubicBezTo>
                  <a:pt x="9577" y="1315893"/>
                  <a:pt x="6900" y="1316365"/>
                  <a:pt x="0" y="1316736"/>
                </a:cubicBezTo>
                <a:cubicBezTo>
                  <a:pt x="-29997" y="1144491"/>
                  <a:pt x="20055" y="926108"/>
                  <a:pt x="0" y="671535"/>
                </a:cubicBezTo>
                <a:cubicBezTo>
                  <a:pt x="-20055" y="416962"/>
                  <a:pt x="15787" y="211813"/>
                  <a:pt x="0" y="0"/>
                </a:cubicBezTo>
                <a:close/>
              </a:path>
              <a:path w="18288" h="1316736" stroke="0" extrusionOk="0">
                <a:moveTo>
                  <a:pt x="0" y="0"/>
                </a:moveTo>
                <a:cubicBezTo>
                  <a:pt x="5341" y="9"/>
                  <a:pt x="11148" y="-611"/>
                  <a:pt x="18288" y="0"/>
                </a:cubicBezTo>
                <a:cubicBezTo>
                  <a:pt x="-6741" y="195124"/>
                  <a:pt x="36996" y="409062"/>
                  <a:pt x="18288" y="618866"/>
                </a:cubicBezTo>
                <a:cubicBezTo>
                  <a:pt x="-420" y="828670"/>
                  <a:pt x="28345" y="1144651"/>
                  <a:pt x="18288" y="1316736"/>
                </a:cubicBezTo>
                <a:cubicBezTo>
                  <a:pt x="10476" y="1317615"/>
                  <a:pt x="8805" y="1316987"/>
                  <a:pt x="0" y="1316736"/>
                </a:cubicBezTo>
                <a:cubicBezTo>
                  <a:pt x="30302" y="1053606"/>
                  <a:pt x="-1997" y="890047"/>
                  <a:pt x="0" y="671535"/>
                </a:cubicBezTo>
                <a:cubicBezTo>
                  <a:pt x="1997" y="453023"/>
                  <a:pt x="-25538" y="322042"/>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ell phone&#10;&#10;Description automatically generated">
            <a:extLst>
              <a:ext uri="{FF2B5EF4-FFF2-40B4-BE49-F238E27FC236}">
                <a16:creationId xmlns:a16="http://schemas.microsoft.com/office/drawing/2014/main" id="{EB2374FF-A3F5-6744-A97E-8DA958DE1A61}"/>
              </a:ext>
            </a:extLst>
          </p:cNvPr>
          <p:cNvPicPr>
            <a:picLocks noChangeAspect="1"/>
          </p:cNvPicPr>
          <p:nvPr/>
        </p:nvPicPr>
        <p:blipFill>
          <a:blip r:embed="rId4"/>
          <a:stretch>
            <a:fillRect/>
          </a:stretch>
        </p:blipFill>
        <p:spPr>
          <a:xfrm>
            <a:off x="637032" y="2798064"/>
            <a:ext cx="10917936" cy="2128995"/>
          </a:xfrm>
          <a:prstGeom prst="rect">
            <a:avLst/>
          </a:prstGeom>
        </p:spPr>
      </p:pic>
    </p:spTree>
    <p:extLst>
      <p:ext uri="{BB962C8B-B14F-4D97-AF65-F5344CB8AC3E}">
        <p14:creationId xmlns:p14="http://schemas.microsoft.com/office/powerpoint/2010/main" val="20397256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F428EA-5CF2-174F-BEE2-CF95FBDE54AB}"/>
              </a:ext>
            </a:extLst>
          </p:cNvPr>
          <p:cNvSpPr>
            <a:spLocks noGrp="1"/>
          </p:cNvSpPr>
          <p:nvPr>
            <p:ph type="title"/>
          </p:nvPr>
        </p:nvSpPr>
        <p:spPr>
          <a:xfrm>
            <a:off x="838200" y="365125"/>
            <a:ext cx="10515600" cy="1325563"/>
          </a:xfrm>
        </p:spPr>
        <p:txBody>
          <a:bodyPr>
            <a:normAutofit/>
          </a:bodyPr>
          <a:lstStyle/>
          <a:p>
            <a:r>
              <a:rPr lang="en-US" dirty="0">
                <a:latin typeface="Aharoni" panose="02010803020104030203" pitchFamily="2" charset="-79"/>
                <a:cs typeface="Aharoni" panose="02010803020104030203" pitchFamily="2" charset="-79"/>
              </a:rPr>
              <a:t>Dataset Description</a:t>
            </a:r>
          </a:p>
        </p:txBody>
      </p:sp>
      <p:sp>
        <p:nvSpPr>
          <p:cNvPr id="3" name="Content Placeholder 2">
            <a:extLst>
              <a:ext uri="{FF2B5EF4-FFF2-40B4-BE49-F238E27FC236}">
                <a16:creationId xmlns:a16="http://schemas.microsoft.com/office/drawing/2014/main" id="{43A136F8-35DE-4146-8A3D-4711DB020E6E}"/>
              </a:ext>
            </a:extLst>
          </p:cNvPr>
          <p:cNvSpPr>
            <a:spLocks noGrp="1"/>
          </p:cNvSpPr>
          <p:nvPr>
            <p:ph idx="1"/>
          </p:nvPr>
        </p:nvSpPr>
        <p:spPr>
          <a:xfrm>
            <a:off x="838200" y="1929384"/>
            <a:ext cx="10515600" cy="4251960"/>
          </a:xfrm>
        </p:spPr>
        <p:txBody>
          <a:bodyPr>
            <a:normAutofit/>
          </a:bodyPr>
          <a:lstStyle/>
          <a:p>
            <a:r>
              <a:rPr lang="en-US"/>
              <a:t>The audio features are as follows:- </a:t>
            </a:r>
          </a:p>
          <a:p>
            <a:pPr marL="514350" indent="-514350">
              <a:buFont typeface="+mj-lt"/>
              <a:buAutoNum type="arabicPeriod"/>
            </a:pPr>
            <a:r>
              <a:rPr lang="en-US"/>
              <a:t>Danceability: Danceability describes how suitable a track is for dancing based on a combination of musical elements including tempo, rhythm stability, beat strength, and overall regularity. A value of 0.0 is least danceable and 1.0 is most danceable. </a:t>
            </a:r>
          </a:p>
          <a:p>
            <a:pPr marL="514350" indent="-514350">
              <a:buFont typeface="+mj-lt"/>
              <a:buAutoNum type="arabicPeriod"/>
            </a:pPr>
            <a:r>
              <a:rPr lang="en-US"/>
              <a:t>Energy: Energy is a measure from 0.0 to 1.0 and rep- resents a perceptual measure of intensity and activity. Typically, energetic tracks feel fast, loud, and noisy. </a:t>
            </a:r>
          </a:p>
          <a:p>
            <a:pPr marL="514350" indent="-514350">
              <a:buFont typeface="+mj-lt"/>
              <a:buAutoNum type="arabicPeriod"/>
            </a:pPr>
            <a:r>
              <a:rPr lang="en-US"/>
              <a:t>Instrumentalness: Predicts whether a track contains no vocals. The closer the instrumentalness value is to 1.0, the greater likelihood the track contains no vocal content. </a:t>
            </a:r>
          </a:p>
          <a:p>
            <a:pPr marL="0" indent="0">
              <a:buNone/>
            </a:pPr>
            <a:endParaRPr lang="en-US" dirty="0"/>
          </a:p>
        </p:txBody>
      </p:sp>
    </p:spTree>
    <p:extLst>
      <p:ext uri="{BB962C8B-B14F-4D97-AF65-F5344CB8AC3E}">
        <p14:creationId xmlns:p14="http://schemas.microsoft.com/office/powerpoint/2010/main" val="5445508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143079-BDF0-F342-AB45-E3E2966B0D65}"/>
              </a:ext>
            </a:extLst>
          </p:cNvPr>
          <p:cNvSpPr>
            <a:spLocks noGrp="1"/>
          </p:cNvSpPr>
          <p:nvPr>
            <p:ph type="title"/>
          </p:nvPr>
        </p:nvSpPr>
        <p:spPr>
          <a:xfrm>
            <a:off x="635000" y="640823"/>
            <a:ext cx="3418659" cy="5583148"/>
          </a:xfrm>
        </p:spPr>
        <p:txBody>
          <a:bodyPr anchor="ctr">
            <a:normAutofit/>
          </a:bodyPr>
          <a:lstStyle/>
          <a:p>
            <a:r>
              <a:rPr lang="en-US" sz="6000" dirty="0">
                <a:latin typeface="Aharoni" panose="02010803020104030203" pitchFamily="2" charset="-79"/>
                <a:cs typeface="Aharoni" panose="02010803020104030203" pitchFamily="2" charset="-79"/>
              </a:rPr>
              <a:t>Index</a:t>
            </a:r>
            <a:r>
              <a:rPr lang="en-US" sz="6000" dirty="0"/>
              <a:t> </a:t>
            </a:r>
          </a:p>
        </p:txBody>
      </p:sp>
      <p:sp>
        <p:nvSpPr>
          <p:cNvPr id="14"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1557877"/>
            <a:ext cx="18288" cy="3749040"/>
          </a:xfrm>
          <a:custGeom>
            <a:avLst/>
            <a:gdLst>
              <a:gd name="connsiteX0" fmla="*/ 0 w 18288"/>
              <a:gd name="connsiteY0" fmla="*/ 0 h 3749040"/>
              <a:gd name="connsiteX1" fmla="*/ 18288 w 18288"/>
              <a:gd name="connsiteY1" fmla="*/ 0 h 3749040"/>
              <a:gd name="connsiteX2" fmla="*/ 18288 w 18288"/>
              <a:gd name="connsiteY2" fmla="*/ 662330 h 3749040"/>
              <a:gd name="connsiteX3" fmla="*/ 18288 w 18288"/>
              <a:gd name="connsiteY3" fmla="*/ 1174699 h 3749040"/>
              <a:gd name="connsiteX4" fmla="*/ 18288 w 18288"/>
              <a:gd name="connsiteY4" fmla="*/ 1724558 h 3749040"/>
              <a:gd name="connsiteX5" fmla="*/ 18288 w 18288"/>
              <a:gd name="connsiteY5" fmla="*/ 2424379 h 3749040"/>
              <a:gd name="connsiteX6" fmla="*/ 18288 w 18288"/>
              <a:gd name="connsiteY6" fmla="*/ 3049219 h 3749040"/>
              <a:gd name="connsiteX7" fmla="*/ 18288 w 18288"/>
              <a:gd name="connsiteY7" fmla="*/ 3749040 h 3749040"/>
              <a:gd name="connsiteX8" fmla="*/ 0 w 18288"/>
              <a:gd name="connsiteY8" fmla="*/ 3749040 h 3749040"/>
              <a:gd name="connsiteX9" fmla="*/ 0 w 18288"/>
              <a:gd name="connsiteY9" fmla="*/ 3236671 h 3749040"/>
              <a:gd name="connsiteX10" fmla="*/ 0 w 18288"/>
              <a:gd name="connsiteY10" fmla="*/ 2536850 h 3749040"/>
              <a:gd name="connsiteX11" fmla="*/ 0 w 18288"/>
              <a:gd name="connsiteY11" fmla="*/ 1874520 h 3749040"/>
              <a:gd name="connsiteX12" fmla="*/ 0 w 18288"/>
              <a:gd name="connsiteY12" fmla="*/ 1362151 h 3749040"/>
              <a:gd name="connsiteX13" fmla="*/ 0 w 18288"/>
              <a:gd name="connsiteY13" fmla="*/ 774802 h 3749040"/>
              <a:gd name="connsiteX14" fmla="*/ 0 w 18288"/>
              <a:gd name="connsiteY14" fmla="*/ 0 h 374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88" h="3749040" fill="none" extrusionOk="0">
                <a:moveTo>
                  <a:pt x="0" y="0"/>
                </a:moveTo>
                <a:cubicBezTo>
                  <a:pt x="8690" y="407"/>
                  <a:pt x="14141" y="154"/>
                  <a:pt x="18288" y="0"/>
                </a:cubicBezTo>
                <a:cubicBezTo>
                  <a:pt x="34838" y="143586"/>
                  <a:pt x="-11860" y="333097"/>
                  <a:pt x="18288" y="662330"/>
                </a:cubicBezTo>
                <a:cubicBezTo>
                  <a:pt x="48436" y="991563"/>
                  <a:pt x="32813" y="1046681"/>
                  <a:pt x="18288" y="1174699"/>
                </a:cubicBezTo>
                <a:cubicBezTo>
                  <a:pt x="3763" y="1302717"/>
                  <a:pt x="40974" y="1467838"/>
                  <a:pt x="18288" y="1724558"/>
                </a:cubicBezTo>
                <a:cubicBezTo>
                  <a:pt x="-4398" y="1981278"/>
                  <a:pt x="36650" y="2215729"/>
                  <a:pt x="18288" y="2424379"/>
                </a:cubicBezTo>
                <a:cubicBezTo>
                  <a:pt x="-74" y="2633029"/>
                  <a:pt x="-9881" y="2874703"/>
                  <a:pt x="18288" y="3049219"/>
                </a:cubicBezTo>
                <a:cubicBezTo>
                  <a:pt x="46457" y="3223735"/>
                  <a:pt x="4078" y="3453850"/>
                  <a:pt x="18288" y="3749040"/>
                </a:cubicBezTo>
                <a:cubicBezTo>
                  <a:pt x="14465" y="3749751"/>
                  <a:pt x="7675" y="3748271"/>
                  <a:pt x="0" y="3749040"/>
                </a:cubicBezTo>
                <a:cubicBezTo>
                  <a:pt x="19669" y="3507959"/>
                  <a:pt x="-9883" y="3339386"/>
                  <a:pt x="0" y="3236671"/>
                </a:cubicBezTo>
                <a:cubicBezTo>
                  <a:pt x="9883" y="3133956"/>
                  <a:pt x="26871" y="2857214"/>
                  <a:pt x="0" y="2536850"/>
                </a:cubicBezTo>
                <a:cubicBezTo>
                  <a:pt x="-26871" y="2216486"/>
                  <a:pt x="4790" y="2156616"/>
                  <a:pt x="0" y="1874520"/>
                </a:cubicBezTo>
                <a:cubicBezTo>
                  <a:pt x="-4790" y="1592424"/>
                  <a:pt x="-3117" y="1558688"/>
                  <a:pt x="0" y="1362151"/>
                </a:cubicBezTo>
                <a:cubicBezTo>
                  <a:pt x="3117" y="1165614"/>
                  <a:pt x="16802" y="1045125"/>
                  <a:pt x="0" y="774802"/>
                </a:cubicBezTo>
                <a:cubicBezTo>
                  <a:pt x="-16802" y="504479"/>
                  <a:pt x="-29640" y="377701"/>
                  <a:pt x="0" y="0"/>
                </a:cubicBezTo>
                <a:close/>
              </a:path>
              <a:path w="18288" h="3749040" stroke="0" extrusionOk="0">
                <a:moveTo>
                  <a:pt x="0" y="0"/>
                </a:moveTo>
                <a:cubicBezTo>
                  <a:pt x="5341" y="9"/>
                  <a:pt x="11148" y="-611"/>
                  <a:pt x="18288" y="0"/>
                </a:cubicBezTo>
                <a:cubicBezTo>
                  <a:pt x="33352" y="227288"/>
                  <a:pt x="30894" y="278824"/>
                  <a:pt x="18288" y="512369"/>
                </a:cubicBezTo>
                <a:cubicBezTo>
                  <a:pt x="5682" y="745914"/>
                  <a:pt x="53060" y="998220"/>
                  <a:pt x="18288" y="1212190"/>
                </a:cubicBezTo>
                <a:cubicBezTo>
                  <a:pt x="-16484" y="1426160"/>
                  <a:pt x="35474" y="1585099"/>
                  <a:pt x="18288" y="1837030"/>
                </a:cubicBezTo>
                <a:cubicBezTo>
                  <a:pt x="1102" y="2088961"/>
                  <a:pt x="16704" y="2251948"/>
                  <a:pt x="18288" y="2386889"/>
                </a:cubicBezTo>
                <a:cubicBezTo>
                  <a:pt x="19872" y="2521830"/>
                  <a:pt x="5902" y="2679005"/>
                  <a:pt x="18288" y="2936748"/>
                </a:cubicBezTo>
                <a:cubicBezTo>
                  <a:pt x="30674" y="3194491"/>
                  <a:pt x="13809" y="3416052"/>
                  <a:pt x="18288" y="3749040"/>
                </a:cubicBezTo>
                <a:cubicBezTo>
                  <a:pt x="9729" y="3749861"/>
                  <a:pt x="3965" y="3749683"/>
                  <a:pt x="0" y="3749040"/>
                </a:cubicBezTo>
                <a:cubicBezTo>
                  <a:pt x="-10152" y="3632102"/>
                  <a:pt x="-5013" y="3340136"/>
                  <a:pt x="0" y="3236671"/>
                </a:cubicBezTo>
                <a:cubicBezTo>
                  <a:pt x="5013" y="3133206"/>
                  <a:pt x="-27249" y="2814766"/>
                  <a:pt x="0" y="2649322"/>
                </a:cubicBezTo>
                <a:cubicBezTo>
                  <a:pt x="27249" y="2483878"/>
                  <a:pt x="8506" y="2308131"/>
                  <a:pt x="0" y="2061972"/>
                </a:cubicBezTo>
                <a:cubicBezTo>
                  <a:pt x="-8506" y="1815813"/>
                  <a:pt x="-14267" y="1574470"/>
                  <a:pt x="0" y="1399642"/>
                </a:cubicBezTo>
                <a:cubicBezTo>
                  <a:pt x="14267" y="1224814"/>
                  <a:pt x="-24839" y="1011862"/>
                  <a:pt x="0" y="812292"/>
                </a:cubicBezTo>
                <a:cubicBezTo>
                  <a:pt x="24839" y="612722"/>
                  <a:pt x="20220" y="372179"/>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ontent Placeholder 2">
            <a:extLst>
              <a:ext uri="{FF2B5EF4-FFF2-40B4-BE49-F238E27FC236}">
                <a16:creationId xmlns:a16="http://schemas.microsoft.com/office/drawing/2014/main" id="{251D2227-D451-4C81-B2EB-21ACB4D9C68D}"/>
              </a:ext>
            </a:extLst>
          </p:cNvPr>
          <p:cNvGraphicFramePr>
            <a:graphicFrameLocks noGrp="1"/>
          </p:cNvGraphicFramePr>
          <p:nvPr>
            <p:ph idx="1"/>
            <p:extLst>
              <p:ext uri="{D42A27DB-BD31-4B8C-83A1-F6EECF244321}">
                <p14:modId xmlns:p14="http://schemas.microsoft.com/office/powerpoint/2010/main" val="2086640646"/>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227297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5020F0-43ED-DB49-8FDC-8ACA70379CEB}"/>
              </a:ext>
            </a:extLst>
          </p:cNvPr>
          <p:cNvSpPr>
            <a:spLocks noGrp="1"/>
          </p:cNvSpPr>
          <p:nvPr>
            <p:ph type="title"/>
          </p:nvPr>
        </p:nvSpPr>
        <p:spPr>
          <a:xfrm>
            <a:off x="838200" y="365125"/>
            <a:ext cx="10515600" cy="1325563"/>
          </a:xfrm>
        </p:spPr>
        <p:txBody>
          <a:bodyPr>
            <a:normAutofit/>
          </a:bodyPr>
          <a:lstStyle/>
          <a:p>
            <a:r>
              <a:rPr lang="en-US" dirty="0">
                <a:latin typeface="Aharoni" panose="02010803020104030203" pitchFamily="2" charset="-79"/>
                <a:cs typeface="Aharoni" panose="02010803020104030203" pitchFamily="2" charset="-79"/>
              </a:rPr>
              <a:t>Dataset Description</a:t>
            </a:r>
          </a:p>
        </p:txBody>
      </p:sp>
      <p:sp>
        <p:nvSpPr>
          <p:cNvPr id="3" name="Content Placeholder 2">
            <a:extLst>
              <a:ext uri="{FF2B5EF4-FFF2-40B4-BE49-F238E27FC236}">
                <a16:creationId xmlns:a16="http://schemas.microsoft.com/office/drawing/2014/main" id="{7A77637D-AAC2-0640-BFE1-D772263113F9}"/>
              </a:ext>
            </a:extLst>
          </p:cNvPr>
          <p:cNvSpPr>
            <a:spLocks noGrp="1"/>
          </p:cNvSpPr>
          <p:nvPr>
            <p:ph idx="1"/>
          </p:nvPr>
        </p:nvSpPr>
        <p:spPr>
          <a:xfrm>
            <a:off x="838200" y="1929384"/>
            <a:ext cx="10515600" cy="4251960"/>
          </a:xfrm>
        </p:spPr>
        <p:txBody>
          <a:bodyPr>
            <a:normAutofit/>
          </a:bodyPr>
          <a:lstStyle/>
          <a:p>
            <a:pPr marL="514350" indent="-514350">
              <a:buFont typeface="+mj-lt"/>
              <a:buAutoNum type="arabicPeriod" startAt="4"/>
            </a:pPr>
            <a:r>
              <a:rPr lang="en-US" dirty="0"/>
              <a:t>Liveness: Detects the presence of an audience in the recording. Higher liveness values represent an increased probability that the track was performed live.</a:t>
            </a:r>
          </a:p>
          <a:p>
            <a:pPr marL="514350" indent="-514350">
              <a:buFont typeface="+mj-lt"/>
              <a:buAutoNum type="arabicPeriod" startAt="4"/>
            </a:pPr>
            <a:r>
              <a:rPr lang="en-US" dirty="0"/>
              <a:t>Loudness: The overall loudness of a track in decibels (dB). Loudness values are averaged across the entire track. Values typical range between -60 and 0 db. </a:t>
            </a:r>
          </a:p>
          <a:p>
            <a:pPr marL="514350" indent="-514350">
              <a:buFont typeface="+mj-lt"/>
              <a:buAutoNum type="arabicPeriod" startAt="4"/>
            </a:pPr>
            <a:r>
              <a:rPr lang="en-US" dirty="0"/>
              <a:t>Speechiness detects the presence of spoken words in a track. The more exclusively speech-like the recording (e.g. talk show, audio book, poetry), the closer to 1.0 the attribute value. </a:t>
            </a:r>
          </a:p>
        </p:txBody>
      </p:sp>
    </p:spTree>
    <p:extLst>
      <p:ext uri="{BB962C8B-B14F-4D97-AF65-F5344CB8AC3E}">
        <p14:creationId xmlns:p14="http://schemas.microsoft.com/office/powerpoint/2010/main" val="4700604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012273-2CDC-1C47-8F86-CE508C071302}"/>
              </a:ext>
            </a:extLst>
          </p:cNvPr>
          <p:cNvSpPr>
            <a:spLocks noGrp="1"/>
          </p:cNvSpPr>
          <p:nvPr>
            <p:ph type="title"/>
          </p:nvPr>
        </p:nvSpPr>
        <p:spPr>
          <a:xfrm>
            <a:off x="838200" y="365125"/>
            <a:ext cx="10515600" cy="1325563"/>
          </a:xfrm>
        </p:spPr>
        <p:txBody>
          <a:bodyPr>
            <a:normAutofit/>
          </a:bodyPr>
          <a:lstStyle/>
          <a:p>
            <a:r>
              <a:rPr lang="en-US" dirty="0">
                <a:latin typeface="Aharoni" panose="02010803020104030203" pitchFamily="2" charset="-79"/>
                <a:cs typeface="Aharoni" panose="02010803020104030203" pitchFamily="2" charset="-79"/>
              </a:rPr>
              <a:t>Dataset Description</a:t>
            </a:r>
          </a:p>
        </p:txBody>
      </p:sp>
      <p:sp>
        <p:nvSpPr>
          <p:cNvPr id="3" name="Content Placeholder 2">
            <a:extLst>
              <a:ext uri="{FF2B5EF4-FFF2-40B4-BE49-F238E27FC236}">
                <a16:creationId xmlns:a16="http://schemas.microsoft.com/office/drawing/2014/main" id="{E9F7A737-DF83-8D45-B764-7A10EE359BB9}"/>
              </a:ext>
            </a:extLst>
          </p:cNvPr>
          <p:cNvSpPr>
            <a:spLocks noGrp="1"/>
          </p:cNvSpPr>
          <p:nvPr>
            <p:ph idx="1"/>
          </p:nvPr>
        </p:nvSpPr>
        <p:spPr>
          <a:xfrm>
            <a:off x="838200" y="1929384"/>
            <a:ext cx="10515600" cy="4251960"/>
          </a:xfrm>
        </p:spPr>
        <p:txBody>
          <a:bodyPr>
            <a:normAutofit/>
          </a:bodyPr>
          <a:lstStyle/>
          <a:p>
            <a:pPr marL="514350" indent="-514350">
              <a:buFont typeface="+mj-lt"/>
              <a:buAutoNum type="arabicPeriod" startAt="7"/>
            </a:pPr>
            <a:r>
              <a:rPr lang="en-US" dirty="0"/>
              <a:t>Tempo: The overall estimated tempo of a track in beats per minute (BPM). In musical terminology, tempo is the speed or pace of a given piece and derives directly from the average beat duration. </a:t>
            </a:r>
          </a:p>
          <a:p>
            <a:pPr marL="514350" indent="-514350">
              <a:buFont typeface="+mj-lt"/>
              <a:buAutoNum type="arabicPeriod" startAt="7"/>
            </a:pPr>
            <a:r>
              <a:rPr lang="en-US" dirty="0"/>
              <a:t>Valence: A measure from 0.0 to 1.0 describing the musical positiveness conveyed by a track. Tracks with high valence sound more positive (e.g. happy, cheerful, euphoric), while tracks with low valence sound more negative (e.g. sad, depressed, angry).</a:t>
            </a:r>
          </a:p>
        </p:txBody>
      </p:sp>
    </p:spTree>
    <p:extLst>
      <p:ext uri="{BB962C8B-B14F-4D97-AF65-F5344CB8AC3E}">
        <p14:creationId xmlns:p14="http://schemas.microsoft.com/office/powerpoint/2010/main" val="12307515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0" name="Rectangle 9">
            <a:extLst>
              <a:ext uri="{FF2B5EF4-FFF2-40B4-BE49-F238E27FC236}">
                <a16:creationId xmlns:a16="http://schemas.microsoft.com/office/drawing/2014/main" id="{B768BC45-6978-4563-AFFC-4378E82C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lored rectangle">
            <a:extLst>
              <a:ext uri="{FF2B5EF4-FFF2-40B4-BE49-F238E27FC236}">
                <a16:creationId xmlns:a16="http://schemas.microsoft.com/office/drawing/2014/main" id="{A80A8067-64B4-47DF-9C4D-88D9ADEC2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A1F8DE-78FF-4642-BDC6-6EFA36DEAC8C}"/>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9600" dirty="0">
                <a:solidFill>
                  <a:schemeClr val="bg1"/>
                </a:solidFill>
              </a:rPr>
              <a:t>Project Flow</a:t>
            </a:r>
          </a:p>
        </p:txBody>
      </p:sp>
      <p:sp>
        <p:nvSpPr>
          <p:cNvPr id="14" name="Rectangle 6">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9086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11A569-045E-7245-B088-FB9FF37654C9}"/>
              </a:ext>
            </a:extLst>
          </p:cNvPr>
          <p:cNvSpPr>
            <a:spLocks noGrp="1"/>
          </p:cNvSpPr>
          <p:nvPr>
            <p:ph type="title"/>
          </p:nvPr>
        </p:nvSpPr>
        <p:spPr>
          <a:xfrm>
            <a:off x="841248" y="548640"/>
            <a:ext cx="3419540" cy="5431536"/>
          </a:xfrm>
        </p:spPr>
        <p:txBody>
          <a:bodyPr>
            <a:normAutofit/>
          </a:bodyPr>
          <a:lstStyle/>
          <a:p>
            <a:r>
              <a:rPr lang="en-US" sz="6000" dirty="0">
                <a:latin typeface="Aharoni" panose="02010803020104030203" pitchFamily="2" charset="-79"/>
                <a:cs typeface="Aharoni" panose="02010803020104030203" pitchFamily="2" charset="-79"/>
              </a:rPr>
              <a:t>Project Flow</a:t>
            </a:r>
          </a:p>
        </p:txBody>
      </p:sp>
      <p:sp>
        <p:nvSpPr>
          <p:cNvPr id="17" name="Rectangle 6">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39411"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accent1"/>
          </a:solidFill>
          <a:ln w="41275"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639BD37-2CC8-DE46-B42A-2F3BB080E768}"/>
              </a:ext>
            </a:extLst>
          </p:cNvPr>
          <p:cNvSpPr>
            <a:spLocks noGrp="1"/>
          </p:cNvSpPr>
          <p:nvPr>
            <p:ph idx="1"/>
          </p:nvPr>
        </p:nvSpPr>
        <p:spPr>
          <a:xfrm>
            <a:off x="5298595" y="552091"/>
            <a:ext cx="6052158" cy="5431536"/>
          </a:xfrm>
        </p:spPr>
        <p:txBody>
          <a:bodyPr anchor="ctr">
            <a:normAutofit/>
          </a:bodyPr>
          <a:lstStyle/>
          <a:p>
            <a:pPr>
              <a:lnSpc>
                <a:spcPct val="100000"/>
              </a:lnSpc>
            </a:pPr>
            <a:r>
              <a:rPr lang="en-US" sz="2400" dirty="0"/>
              <a:t>Data Preprocessing: Every approach had a different set of preprocessing steps which included cleaning the dataset, creating sentiments and reforming our ’review’ feature with spaCy for Content Based Filtering with NLP and counting the no of reviews per movie, popularity threshold, building pivot tables and sparse matrix for Collaborative Filtering. </a:t>
            </a:r>
          </a:p>
          <a:p>
            <a:pPr>
              <a:lnSpc>
                <a:spcPct val="100000"/>
              </a:lnSpc>
            </a:pPr>
            <a:r>
              <a:rPr lang="en-US" sz="2400" dirty="0"/>
              <a:t>Training: For training, we have used different algorithms for different approaches. For Content Based Filtering we have explored Logistic Regression with spaCy pipelines and LSTM based Neural Nets. For Collaborative Filtering we have used K-Nearest Neighbors (KNN) and PySpark based ALS (Alternating Least Squares) model. </a:t>
            </a:r>
          </a:p>
          <a:p>
            <a:pPr>
              <a:lnSpc>
                <a:spcPct val="100000"/>
              </a:lnSpc>
            </a:pPr>
            <a:r>
              <a:rPr lang="en-US" sz="2400" dirty="0"/>
              <a:t>Testing: After training our models, we evaluate our pre- dictions on our test datasets. We have also generated music recommendations by training Spotify playlists and movie recommendations on IMDB. </a:t>
            </a:r>
          </a:p>
          <a:p>
            <a:pPr marL="0" indent="0">
              <a:lnSpc>
                <a:spcPct val="100000"/>
              </a:lnSpc>
              <a:buNone/>
            </a:pPr>
            <a:endParaRPr lang="en-US" sz="2400" dirty="0"/>
          </a:p>
        </p:txBody>
      </p:sp>
    </p:spTree>
    <p:extLst>
      <p:ext uri="{BB962C8B-B14F-4D97-AF65-F5344CB8AC3E}">
        <p14:creationId xmlns:p14="http://schemas.microsoft.com/office/powerpoint/2010/main" val="10503520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8" name="Rectangle 16">
            <a:extLst>
              <a:ext uri="{FF2B5EF4-FFF2-40B4-BE49-F238E27FC236}">
                <a16:creationId xmlns:a16="http://schemas.microsoft.com/office/drawing/2014/main" id="{B768BC45-6978-4563-AFFC-4378E82C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lored rectangle">
            <a:extLst>
              <a:ext uri="{FF2B5EF4-FFF2-40B4-BE49-F238E27FC236}">
                <a16:creationId xmlns:a16="http://schemas.microsoft.com/office/drawing/2014/main" id="{A80A8067-64B4-47DF-9C4D-88D9ADEC2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36F070-A19F-F049-8432-01E0CA318E9C}"/>
              </a:ext>
            </a:extLst>
          </p:cNvPr>
          <p:cNvSpPr>
            <a:spLocks noGrp="1"/>
          </p:cNvSpPr>
          <p:nvPr>
            <p:ph type="title"/>
          </p:nvPr>
        </p:nvSpPr>
        <p:spPr>
          <a:xfrm>
            <a:off x="838200" y="451381"/>
            <a:ext cx="10512552" cy="4066540"/>
          </a:xfrm>
        </p:spPr>
        <p:txBody>
          <a:bodyPr vert="horz" lIns="91440" tIns="45720" rIns="91440" bIns="45720" rtlCol="0" anchor="b">
            <a:normAutofit/>
          </a:bodyPr>
          <a:lstStyle/>
          <a:p>
            <a:pPr>
              <a:lnSpc>
                <a:spcPct val="90000"/>
              </a:lnSpc>
            </a:pPr>
            <a:r>
              <a:rPr lang="en-US" sz="8900" dirty="0">
                <a:solidFill>
                  <a:schemeClr val="bg1"/>
                </a:solidFill>
              </a:rPr>
              <a:t>Approaches to Recommender Systems</a:t>
            </a:r>
          </a:p>
        </p:txBody>
      </p:sp>
      <p:sp>
        <p:nvSpPr>
          <p:cNvPr id="21" name="Rectangle 6">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CF1753E-CCE1-4A4E-9FF5-655DADB8DA96}"/>
              </a:ext>
            </a:extLst>
          </p:cNvPr>
          <p:cNvPicPr>
            <a:picLocks noChangeAspect="1"/>
          </p:cNvPicPr>
          <p:nvPr/>
        </p:nvPicPr>
        <p:blipFill rotWithShape="1">
          <a:blip r:embed="rId2"/>
          <a:srcRect t="1" b="12379"/>
          <a:stretch/>
        </p:blipFill>
        <p:spPr>
          <a:xfrm>
            <a:off x="9594908" y="284424"/>
            <a:ext cx="1755844" cy="593648"/>
          </a:xfrm>
          <a:prstGeom prst="rect">
            <a:avLst/>
          </a:prstGeom>
        </p:spPr>
      </p:pic>
      <p:pic>
        <p:nvPicPr>
          <p:cNvPr id="5" name="Picture 4">
            <a:extLst>
              <a:ext uri="{FF2B5EF4-FFF2-40B4-BE49-F238E27FC236}">
                <a16:creationId xmlns:a16="http://schemas.microsoft.com/office/drawing/2014/main" id="{922C9242-5A6C-9846-BD9A-E0F91EDCDC8B}"/>
              </a:ext>
            </a:extLst>
          </p:cNvPr>
          <p:cNvPicPr>
            <a:picLocks noChangeAspect="1"/>
          </p:cNvPicPr>
          <p:nvPr/>
        </p:nvPicPr>
        <p:blipFill>
          <a:blip r:embed="rId3"/>
          <a:stretch>
            <a:fillRect/>
          </a:stretch>
        </p:blipFill>
        <p:spPr>
          <a:xfrm>
            <a:off x="838200" y="5701762"/>
            <a:ext cx="1567454" cy="843813"/>
          </a:xfrm>
          <a:prstGeom prst="rect">
            <a:avLst/>
          </a:prstGeom>
        </p:spPr>
      </p:pic>
      <p:pic>
        <p:nvPicPr>
          <p:cNvPr id="7" name="Picture 6">
            <a:extLst>
              <a:ext uri="{FF2B5EF4-FFF2-40B4-BE49-F238E27FC236}">
                <a16:creationId xmlns:a16="http://schemas.microsoft.com/office/drawing/2014/main" id="{F516EBDF-CA85-6B47-A95B-2985626D6D3B}"/>
              </a:ext>
            </a:extLst>
          </p:cNvPr>
          <p:cNvPicPr>
            <a:picLocks noChangeAspect="1"/>
          </p:cNvPicPr>
          <p:nvPr/>
        </p:nvPicPr>
        <p:blipFill>
          <a:blip r:embed="rId4"/>
          <a:stretch>
            <a:fillRect/>
          </a:stretch>
        </p:blipFill>
        <p:spPr>
          <a:xfrm>
            <a:off x="5280800" y="5729430"/>
            <a:ext cx="1627352" cy="843812"/>
          </a:xfrm>
          <a:prstGeom prst="rect">
            <a:avLst/>
          </a:prstGeom>
        </p:spPr>
      </p:pic>
      <p:pic>
        <p:nvPicPr>
          <p:cNvPr id="9" name="Picture 8">
            <a:extLst>
              <a:ext uri="{FF2B5EF4-FFF2-40B4-BE49-F238E27FC236}">
                <a16:creationId xmlns:a16="http://schemas.microsoft.com/office/drawing/2014/main" id="{001BDCEA-1725-D04B-8D34-6C8207FAA0F9}"/>
              </a:ext>
            </a:extLst>
          </p:cNvPr>
          <p:cNvPicPr>
            <a:picLocks noChangeAspect="1"/>
          </p:cNvPicPr>
          <p:nvPr/>
        </p:nvPicPr>
        <p:blipFill rotWithShape="1">
          <a:blip r:embed="rId5"/>
          <a:srcRect r="37387" b="13790"/>
          <a:stretch/>
        </p:blipFill>
        <p:spPr>
          <a:xfrm>
            <a:off x="9594908" y="5729430"/>
            <a:ext cx="1755844" cy="844146"/>
          </a:xfrm>
          <a:prstGeom prst="rect">
            <a:avLst/>
          </a:prstGeom>
        </p:spPr>
      </p:pic>
    </p:spTree>
    <p:extLst>
      <p:ext uri="{BB962C8B-B14F-4D97-AF65-F5344CB8AC3E}">
        <p14:creationId xmlns:p14="http://schemas.microsoft.com/office/powerpoint/2010/main" val="27264798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EFA429-ACD8-3849-B721-AA3E804E97E3}"/>
              </a:ext>
            </a:extLst>
          </p:cNvPr>
          <p:cNvSpPr>
            <a:spLocks noGrp="1"/>
          </p:cNvSpPr>
          <p:nvPr>
            <p:ph type="title"/>
          </p:nvPr>
        </p:nvSpPr>
        <p:spPr>
          <a:xfrm>
            <a:off x="630936" y="640080"/>
            <a:ext cx="4818888" cy="1481328"/>
          </a:xfrm>
        </p:spPr>
        <p:txBody>
          <a:bodyPr anchor="b">
            <a:normAutofit/>
          </a:bodyPr>
          <a:lstStyle/>
          <a:p>
            <a:pPr>
              <a:lnSpc>
                <a:spcPct val="90000"/>
              </a:lnSpc>
            </a:pPr>
            <a:r>
              <a:rPr lang="en-US" sz="3100" dirty="0">
                <a:latin typeface="Aharoni" panose="02010803020104030203" pitchFamily="2" charset="-79"/>
                <a:cs typeface="Aharoni" panose="02010803020104030203" pitchFamily="2" charset="-79"/>
              </a:rPr>
              <a:t>Content Based Filtering with Logistic Regression</a:t>
            </a:r>
          </a:p>
        </p:txBody>
      </p:sp>
      <p:sp>
        <p:nvSpPr>
          <p:cNvPr id="17"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0D6E586-8634-F149-9AA5-76DD052128BA}"/>
              </a:ext>
            </a:extLst>
          </p:cNvPr>
          <p:cNvSpPr>
            <a:spLocks noGrp="1"/>
          </p:cNvSpPr>
          <p:nvPr>
            <p:ph idx="1"/>
          </p:nvPr>
        </p:nvSpPr>
        <p:spPr>
          <a:xfrm>
            <a:off x="630936" y="2660904"/>
            <a:ext cx="4818888" cy="3547872"/>
          </a:xfrm>
        </p:spPr>
        <p:txBody>
          <a:bodyPr anchor="t">
            <a:normAutofit/>
          </a:bodyPr>
          <a:lstStyle/>
          <a:p>
            <a:pPr>
              <a:lnSpc>
                <a:spcPct val="100000"/>
              </a:lnSpc>
            </a:pPr>
            <a:r>
              <a:rPr lang="en-US" sz="2000"/>
              <a:t>Content-based filtering uses item features to recommend similar items for users based on their previous actions or explicit feedback. In this approach we make use of textual reviews of movies from the Amazon Movie Dataset and apply natural language processing to predict sentiments which is then used to generate recommendations for users. </a:t>
            </a:r>
          </a:p>
          <a:p>
            <a:pPr>
              <a:lnSpc>
                <a:spcPct val="100000"/>
              </a:lnSpc>
            </a:pPr>
            <a:r>
              <a:rPr lang="en-US" sz="2000"/>
              <a:t>Data Preprocessing - We use spaCy for NLP techniques such as importing stop words, tokenizations and transformation. Stopwords are the words in any language which does not add much meaning to a sentence. They can safely be ignored without sacrificing the meaning of the sentence. </a:t>
            </a:r>
          </a:p>
        </p:txBody>
      </p:sp>
      <mc:AlternateContent xmlns:mc="http://schemas.openxmlformats.org/markup-compatibility/2006">
        <mc:Choice xmlns:p14="http://schemas.microsoft.com/office/powerpoint/2010/main" Requires="p14">
          <p:contentPart p14:bwMode="auto" r:id="rId2">
            <p14:nvContentPartPr>
              <p14:cNvPr id="19" name="Ink 18">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p:pic>
            <p:nvPicPr>
              <p:cNvPr id="19" name="Ink 18">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5" name="Picture 4" descr="A close up of a logo&#10;&#10;Description automatically generated">
            <a:extLst>
              <a:ext uri="{FF2B5EF4-FFF2-40B4-BE49-F238E27FC236}">
                <a16:creationId xmlns:a16="http://schemas.microsoft.com/office/drawing/2014/main" id="{B6EEB3D9-0F95-B940-B9E1-FB69606F28E9}"/>
              </a:ext>
            </a:extLst>
          </p:cNvPr>
          <p:cNvPicPr>
            <a:picLocks noChangeAspect="1"/>
          </p:cNvPicPr>
          <p:nvPr/>
        </p:nvPicPr>
        <p:blipFill>
          <a:blip r:embed="rId4"/>
          <a:stretch>
            <a:fillRect/>
          </a:stretch>
        </p:blipFill>
        <p:spPr>
          <a:xfrm>
            <a:off x="7664158" y="640080"/>
            <a:ext cx="2328748" cy="5577840"/>
          </a:xfrm>
          <a:prstGeom prst="rect">
            <a:avLst/>
          </a:prstGeom>
        </p:spPr>
      </p:pic>
    </p:spTree>
    <p:extLst>
      <p:ext uri="{BB962C8B-B14F-4D97-AF65-F5344CB8AC3E}">
        <p14:creationId xmlns:p14="http://schemas.microsoft.com/office/powerpoint/2010/main" val="27288071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A5B999-03DA-A04F-891E-D548287BD5A6}"/>
              </a:ext>
            </a:extLst>
          </p:cNvPr>
          <p:cNvSpPr>
            <a:spLocks noGrp="1"/>
          </p:cNvSpPr>
          <p:nvPr>
            <p:ph type="title"/>
          </p:nvPr>
        </p:nvSpPr>
        <p:spPr>
          <a:xfrm>
            <a:off x="630936" y="640080"/>
            <a:ext cx="4818888" cy="1481328"/>
          </a:xfrm>
        </p:spPr>
        <p:txBody>
          <a:bodyPr anchor="b">
            <a:normAutofit/>
          </a:bodyPr>
          <a:lstStyle/>
          <a:p>
            <a:pPr>
              <a:lnSpc>
                <a:spcPct val="90000"/>
              </a:lnSpc>
            </a:pPr>
            <a:r>
              <a:rPr lang="en-US" sz="3100" dirty="0">
                <a:latin typeface="Aharoni" panose="02010803020104030203" pitchFamily="2" charset="-79"/>
                <a:cs typeface="Aharoni" panose="02010803020104030203" pitchFamily="2" charset="-79"/>
              </a:rPr>
              <a:t>Content Based Filtering with Logistic Regression</a:t>
            </a:r>
            <a:endParaRPr lang="en-US" sz="3100" dirty="0"/>
          </a:p>
        </p:txBody>
      </p:sp>
      <p:sp>
        <p:nvSpPr>
          <p:cNvPr id="73"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BA7CF6"/>
          </a:solidFill>
          <a:ln w="38100" cap="rnd">
            <a:solidFill>
              <a:srgbClr val="BA7CF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9945587-C08E-9748-9F6A-67CAF51F7F12}"/>
              </a:ext>
            </a:extLst>
          </p:cNvPr>
          <p:cNvSpPr>
            <a:spLocks noGrp="1"/>
          </p:cNvSpPr>
          <p:nvPr>
            <p:ph idx="1"/>
          </p:nvPr>
        </p:nvSpPr>
        <p:spPr>
          <a:xfrm>
            <a:off x="548540" y="2543397"/>
            <a:ext cx="4745735" cy="3665379"/>
          </a:xfrm>
        </p:spPr>
        <p:txBody>
          <a:bodyPr anchor="t">
            <a:normAutofit fontScale="92500" lnSpcReduction="20000"/>
          </a:bodyPr>
          <a:lstStyle/>
          <a:p>
            <a:pPr>
              <a:lnSpc>
                <a:spcPct val="100000"/>
              </a:lnSpc>
            </a:pPr>
            <a:r>
              <a:rPr lang="en-US" sz="2600" dirty="0"/>
              <a:t>We then build a custom spaCy tokenizer function to create tokens for our reviews and at the same time remove punctuations and convert all words to lower cases.</a:t>
            </a:r>
          </a:p>
          <a:p>
            <a:pPr>
              <a:lnSpc>
                <a:spcPct val="100000"/>
              </a:lnSpc>
            </a:pPr>
            <a:r>
              <a:rPr lang="en-US" sz="2600" dirty="0"/>
              <a:t>We then split our data into train and test datasets (where X contains reviews and y contains our ratings/sentiments) and pass it through a Scikit-Learn based Pipeline which contains a tfidf vectorizer , transformer and a Logistic Regression based classifier. </a:t>
            </a:r>
          </a:p>
          <a:p>
            <a:pPr>
              <a:lnSpc>
                <a:spcPct val="100000"/>
              </a:lnSpc>
            </a:pPr>
            <a:r>
              <a:rPr lang="en-US" sz="2600" dirty="0"/>
              <a:t>The application of a pipeline is to transform, apply vectorizers and classify every sample of data simultaneously saving time and computational power. </a:t>
            </a:r>
          </a:p>
          <a:p>
            <a:pPr marL="0" indent="0">
              <a:lnSpc>
                <a:spcPct val="100000"/>
              </a:lnSpc>
              <a:buNone/>
            </a:pPr>
            <a:endParaRPr lang="en-US" sz="2400" dirty="0"/>
          </a:p>
          <a:p>
            <a:pPr>
              <a:lnSpc>
                <a:spcPct val="100000"/>
              </a:lnSpc>
            </a:pPr>
            <a:endParaRPr lang="en-US" sz="2400" dirty="0"/>
          </a:p>
        </p:txBody>
      </p:sp>
      <mc:AlternateContent xmlns:mc="http://schemas.openxmlformats.org/markup-compatibility/2006">
        <mc:Choice xmlns:p14="http://schemas.microsoft.com/office/powerpoint/2010/main" Requires="p14">
          <p:contentPart p14:bwMode="auto" r:id="rId2">
            <p14:nvContentPartPr>
              <p14:cNvPr id="75" name="Ink 74">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p:pic>
            <p:nvPicPr>
              <p:cNvPr id="75" name="Ink 74">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1025" name="Picture 1" descr="page3image63442384">
            <a:extLst>
              <a:ext uri="{FF2B5EF4-FFF2-40B4-BE49-F238E27FC236}">
                <a16:creationId xmlns:a16="http://schemas.microsoft.com/office/drawing/2014/main" id="{1639F3C1-2E9E-CF44-9380-729B510DC8E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294275" y="2395728"/>
            <a:ext cx="6349185" cy="80150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3image63443008">
            <a:extLst>
              <a:ext uri="{FF2B5EF4-FFF2-40B4-BE49-F238E27FC236}">
                <a16:creationId xmlns:a16="http://schemas.microsoft.com/office/drawing/2014/main" id="{20A0E472-E561-804A-8176-06912B3D46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5332" y="3623357"/>
            <a:ext cx="3797957" cy="659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9953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C5AC8E-C28F-2048-8116-B2C46C68564D}"/>
              </a:ext>
            </a:extLst>
          </p:cNvPr>
          <p:cNvSpPr>
            <a:spLocks noGrp="1"/>
          </p:cNvSpPr>
          <p:nvPr>
            <p:ph type="title"/>
          </p:nvPr>
        </p:nvSpPr>
        <p:spPr>
          <a:xfrm>
            <a:off x="838200" y="365125"/>
            <a:ext cx="10515600" cy="1325563"/>
          </a:xfrm>
        </p:spPr>
        <p:txBody>
          <a:bodyPr>
            <a:normAutofit/>
          </a:bodyPr>
          <a:lstStyle/>
          <a:p>
            <a:pPr>
              <a:lnSpc>
                <a:spcPct val="90000"/>
              </a:lnSpc>
            </a:pPr>
            <a:r>
              <a:rPr lang="en-US" dirty="0">
                <a:latin typeface="Aharoni" panose="02010803020104030203" pitchFamily="2" charset="-79"/>
                <a:cs typeface="Aharoni" panose="02010803020104030203" pitchFamily="2" charset="-79"/>
              </a:rPr>
              <a:t>Content Based Filtering with LSTM</a:t>
            </a:r>
          </a:p>
        </p:txBody>
      </p:sp>
      <p:sp>
        <p:nvSpPr>
          <p:cNvPr id="3" name="Content Placeholder 2">
            <a:extLst>
              <a:ext uri="{FF2B5EF4-FFF2-40B4-BE49-F238E27FC236}">
                <a16:creationId xmlns:a16="http://schemas.microsoft.com/office/drawing/2014/main" id="{7B9C4CBB-8CA8-9B4A-AEF6-4430CA13A5E6}"/>
              </a:ext>
            </a:extLst>
          </p:cNvPr>
          <p:cNvSpPr>
            <a:spLocks noGrp="1"/>
          </p:cNvSpPr>
          <p:nvPr>
            <p:ph idx="1"/>
          </p:nvPr>
        </p:nvSpPr>
        <p:spPr>
          <a:xfrm>
            <a:off x="838200" y="1929384"/>
            <a:ext cx="10515600" cy="4251960"/>
          </a:xfrm>
        </p:spPr>
        <p:txBody>
          <a:bodyPr>
            <a:normAutofit/>
          </a:bodyPr>
          <a:lstStyle/>
          <a:p>
            <a:pPr fontAlgn="base"/>
            <a:r>
              <a:rPr lang="en-US" dirty="0"/>
              <a:t>Long Short-Term Memory (LSTM) networks are a type of recurrent neural network capable of learning order dependence in sequence prediction problems. LSTMS are required for complex problem domains like machine translation, speech recognition, and more.</a:t>
            </a:r>
          </a:p>
          <a:p>
            <a:pPr fontAlgn="base"/>
            <a:r>
              <a:rPr lang="en-US" dirty="0"/>
              <a:t>All recurrent neural networks have the form of a chain of repeating modules of neural network. In standard RNNs, this repeating module will have a very simple structure, such as a single tanh layer.</a:t>
            </a:r>
          </a:p>
          <a:p>
            <a:pPr fontAlgn="base"/>
            <a:r>
              <a:rPr lang="en-US" dirty="0"/>
              <a:t>LSTMs also have this chain like structure, but the repeating module has a different structure. Instead of having a single neural network layer, there are four, interacting in a very special way.</a:t>
            </a:r>
          </a:p>
          <a:p>
            <a:pPr fontAlgn="base"/>
            <a:r>
              <a:rPr lang="en-US" dirty="0"/>
              <a:t>We will be using LSTMs for generating content-based recommendations.</a:t>
            </a:r>
          </a:p>
          <a:p>
            <a:pPr marL="0" indent="0" fontAlgn="base">
              <a:buNone/>
            </a:pPr>
            <a:endParaRPr lang="en-US" dirty="0"/>
          </a:p>
        </p:txBody>
      </p:sp>
    </p:spTree>
    <p:extLst>
      <p:ext uri="{BB962C8B-B14F-4D97-AF65-F5344CB8AC3E}">
        <p14:creationId xmlns:p14="http://schemas.microsoft.com/office/powerpoint/2010/main" val="19007623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F2CD18-FB94-D140-9B61-DB021348C668}"/>
              </a:ext>
            </a:extLst>
          </p:cNvPr>
          <p:cNvSpPr>
            <a:spLocks noGrp="1"/>
          </p:cNvSpPr>
          <p:nvPr>
            <p:ph type="title"/>
          </p:nvPr>
        </p:nvSpPr>
        <p:spPr>
          <a:xfrm>
            <a:off x="640080" y="329184"/>
            <a:ext cx="6894576" cy="1783080"/>
          </a:xfrm>
        </p:spPr>
        <p:txBody>
          <a:bodyPr anchor="b">
            <a:normAutofit/>
          </a:bodyPr>
          <a:lstStyle/>
          <a:p>
            <a:pPr>
              <a:lnSpc>
                <a:spcPct val="90000"/>
              </a:lnSpc>
            </a:pPr>
            <a:r>
              <a:rPr lang="en-US" sz="5600" dirty="0">
                <a:latin typeface="Aharoni" panose="02010803020104030203" pitchFamily="2" charset="-79"/>
                <a:cs typeface="Aharoni" panose="02010803020104030203" pitchFamily="2" charset="-79"/>
              </a:rPr>
              <a:t>Content Based Filtering with LSTM</a:t>
            </a:r>
            <a:endParaRPr lang="en-US" sz="5600" dirty="0"/>
          </a:p>
        </p:txBody>
      </p:sp>
      <p:sp>
        <p:nvSpPr>
          <p:cNvPr id="43" name="sketchy rul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DBD576"/>
          </a:solidFill>
          <a:ln w="38100" cap="rnd">
            <a:solidFill>
              <a:srgbClr val="DBD57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C6BE8CC-BE39-DB4B-86FE-B0024C317537}"/>
              </a:ext>
            </a:extLst>
          </p:cNvPr>
          <p:cNvSpPr>
            <a:spLocks noGrp="1"/>
          </p:cNvSpPr>
          <p:nvPr>
            <p:ph idx="1"/>
          </p:nvPr>
        </p:nvSpPr>
        <p:spPr>
          <a:xfrm>
            <a:off x="640080" y="2706624"/>
            <a:ext cx="6894576" cy="3483864"/>
          </a:xfrm>
        </p:spPr>
        <p:txBody>
          <a:bodyPr>
            <a:normAutofit lnSpcReduction="10000"/>
          </a:bodyPr>
          <a:lstStyle/>
          <a:p>
            <a:r>
              <a:rPr lang="en-US" dirty="0"/>
              <a:t>General Architecture for  RNN </a:t>
            </a:r>
          </a:p>
          <a:p>
            <a:endParaRPr lang="en-US" dirty="0"/>
          </a:p>
          <a:p>
            <a:endParaRPr lang="en-US" dirty="0"/>
          </a:p>
          <a:p>
            <a:endParaRPr lang="en-US" dirty="0"/>
          </a:p>
          <a:p>
            <a:endParaRPr lang="en-US" dirty="0"/>
          </a:p>
          <a:p>
            <a:r>
              <a:rPr lang="en-US" dirty="0"/>
              <a:t>General Architecture for LSTM </a:t>
            </a:r>
          </a:p>
        </p:txBody>
      </p:sp>
      <p:pic>
        <p:nvPicPr>
          <p:cNvPr id="5" name="Picture 4">
            <a:extLst>
              <a:ext uri="{FF2B5EF4-FFF2-40B4-BE49-F238E27FC236}">
                <a16:creationId xmlns:a16="http://schemas.microsoft.com/office/drawing/2014/main" id="{C711BA51-4F16-354F-8162-999268A35F88}"/>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617201" y="4572296"/>
            <a:ext cx="5260855" cy="1972818"/>
          </a:xfrm>
          <a:prstGeom prst="rect">
            <a:avLst/>
          </a:prstGeom>
        </p:spPr>
      </p:pic>
      <p:pic>
        <p:nvPicPr>
          <p:cNvPr id="4" name="Picture 3">
            <a:extLst>
              <a:ext uri="{FF2B5EF4-FFF2-40B4-BE49-F238E27FC236}">
                <a16:creationId xmlns:a16="http://schemas.microsoft.com/office/drawing/2014/main" id="{8876BC32-77BA-904C-B0B6-FA3FE61A4F7F}"/>
              </a:ext>
            </a:extLst>
          </p:cNvPr>
          <p:cNvPicPr>
            <a:picLocks noChangeAspect="1"/>
          </p:cNvPicPr>
          <p:nvPr/>
        </p:nvPicPr>
        <p:blipFill>
          <a:blip r:embed="rId3"/>
          <a:stretch>
            <a:fillRect/>
          </a:stretch>
        </p:blipFill>
        <p:spPr>
          <a:xfrm>
            <a:off x="6617201" y="1910291"/>
            <a:ext cx="5107496" cy="1857799"/>
          </a:xfrm>
          <a:prstGeom prst="rect">
            <a:avLst/>
          </a:prstGeom>
        </p:spPr>
      </p:pic>
      <p:cxnSp>
        <p:nvCxnSpPr>
          <p:cNvPr id="8" name="Straight Arrow Connector 7">
            <a:extLst>
              <a:ext uri="{FF2B5EF4-FFF2-40B4-BE49-F238E27FC236}">
                <a16:creationId xmlns:a16="http://schemas.microsoft.com/office/drawing/2014/main" id="{B3601294-B2A5-8B47-A5AA-7377DCDD1A6F}"/>
              </a:ext>
            </a:extLst>
          </p:cNvPr>
          <p:cNvCxnSpPr>
            <a:cxnSpLocks/>
          </p:cNvCxnSpPr>
          <p:nvPr/>
        </p:nvCxnSpPr>
        <p:spPr>
          <a:xfrm>
            <a:off x="3501482" y="2935662"/>
            <a:ext cx="28993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40AFB4E-25D3-A049-AB7D-35E5E10DC1BE}"/>
              </a:ext>
            </a:extLst>
          </p:cNvPr>
          <p:cNvCxnSpPr>
            <a:cxnSpLocks/>
          </p:cNvCxnSpPr>
          <p:nvPr/>
        </p:nvCxnSpPr>
        <p:spPr>
          <a:xfrm>
            <a:off x="3501483" y="5689600"/>
            <a:ext cx="28993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30922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11936E-C24C-D341-8690-B7991A45D2CD}"/>
              </a:ext>
            </a:extLst>
          </p:cNvPr>
          <p:cNvSpPr>
            <a:spLocks noGrp="1"/>
          </p:cNvSpPr>
          <p:nvPr>
            <p:ph type="title"/>
          </p:nvPr>
        </p:nvSpPr>
        <p:spPr>
          <a:xfrm>
            <a:off x="630936" y="640080"/>
            <a:ext cx="4818888" cy="1481328"/>
          </a:xfrm>
        </p:spPr>
        <p:txBody>
          <a:bodyPr anchor="b">
            <a:normAutofit/>
          </a:bodyPr>
          <a:lstStyle/>
          <a:p>
            <a:pPr>
              <a:lnSpc>
                <a:spcPct val="90000"/>
              </a:lnSpc>
            </a:pPr>
            <a:r>
              <a:rPr lang="en-US" sz="3900" dirty="0">
                <a:latin typeface="Aharoni" panose="02010803020104030203" pitchFamily="2" charset="-79"/>
                <a:cs typeface="Aharoni" panose="02010803020104030203" pitchFamily="2" charset="-79"/>
              </a:rPr>
              <a:t>Content Based Filtering with LSTM</a:t>
            </a:r>
            <a:endParaRPr lang="en-US" sz="3900" dirty="0"/>
          </a:p>
        </p:txBody>
      </p:sp>
      <p:sp>
        <p:nvSpPr>
          <p:cNvPr id="75"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54F621A-5F73-2549-8784-FD8D8509F618}"/>
              </a:ext>
            </a:extLst>
          </p:cNvPr>
          <p:cNvSpPr>
            <a:spLocks noGrp="1"/>
          </p:cNvSpPr>
          <p:nvPr>
            <p:ph idx="1"/>
          </p:nvPr>
        </p:nvSpPr>
        <p:spPr>
          <a:xfrm>
            <a:off x="630936" y="2660904"/>
            <a:ext cx="4818888" cy="3547872"/>
          </a:xfrm>
        </p:spPr>
        <p:txBody>
          <a:bodyPr anchor="t">
            <a:normAutofit/>
          </a:bodyPr>
          <a:lstStyle/>
          <a:p>
            <a:pPr>
              <a:lnSpc>
                <a:spcPct val="100000"/>
              </a:lnSpc>
            </a:pPr>
            <a:r>
              <a:rPr lang="en-US" sz="2200" dirty="0"/>
              <a:t>The data preprocessing for this approach is similar to Content Based Filtering with Logistic Regression approach. </a:t>
            </a:r>
          </a:p>
          <a:p>
            <a:pPr>
              <a:lnSpc>
                <a:spcPct val="100000"/>
              </a:lnSpc>
            </a:pPr>
            <a:r>
              <a:rPr lang="en-US" sz="2200" dirty="0"/>
              <a:t>We split the reviews into bag of words while removing punctuations and stop words and count the number of times the words have repeated using our own custom CountVectorizer. Based on these repetitions we form a bag of words by encoding them by their order of repetitions (most to least). </a:t>
            </a:r>
          </a:p>
          <a:p>
            <a:pPr marL="0" indent="0">
              <a:lnSpc>
                <a:spcPct val="100000"/>
              </a:lnSpc>
              <a:buNone/>
            </a:pPr>
            <a:r>
              <a:rPr lang="en-US" sz="2200" dirty="0"/>
              <a:t>	</a:t>
            </a:r>
          </a:p>
        </p:txBody>
      </p:sp>
      <mc:AlternateContent xmlns:mc="http://schemas.openxmlformats.org/markup-compatibility/2006">
        <mc:Choice xmlns:p14="http://schemas.microsoft.com/office/powerpoint/2010/main" Requires="p14">
          <p:contentPart p14:bwMode="auto" r:id="rId3">
            <p14:nvContentPartPr>
              <p14:cNvPr id="77" name="Ink 76">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p:pic>
            <p:nvPicPr>
              <p:cNvPr id="77" name="Ink 76">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5737403" y="1956150"/>
                <a:ext cx="36000" cy="32709"/>
              </a:xfrm>
              <a:prstGeom prst="rect">
                <a:avLst/>
              </a:prstGeom>
            </p:spPr>
          </p:pic>
        </mc:Fallback>
      </mc:AlternateContent>
      <p:pic>
        <p:nvPicPr>
          <p:cNvPr id="2052" name="Picture 4" descr="page5image63624272">
            <a:extLst>
              <a:ext uri="{FF2B5EF4-FFF2-40B4-BE49-F238E27FC236}">
                <a16:creationId xmlns:a16="http://schemas.microsoft.com/office/drawing/2014/main" id="{08D60DB0-4748-634A-A9BE-3C3F4D7858D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710365" y="640080"/>
            <a:ext cx="4236334" cy="557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0926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7" name="Rectangle 9">
            <a:extLst>
              <a:ext uri="{FF2B5EF4-FFF2-40B4-BE49-F238E27FC236}">
                <a16:creationId xmlns:a16="http://schemas.microsoft.com/office/drawing/2014/main" id="{B768BC45-6978-4563-AFFC-4378E82C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lored rectangle">
            <a:extLst>
              <a:ext uri="{FF2B5EF4-FFF2-40B4-BE49-F238E27FC236}">
                <a16:creationId xmlns:a16="http://schemas.microsoft.com/office/drawing/2014/main" id="{A80A8067-64B4-47DF-9C4D-88D9ADEC2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9EEF22-60A3-EF4A-B8B6-B63092CB5F6A}"/>
              </a:ext>
            </a:extLst>
          </p:cNvPr>
          <p:cNvSpPr>
            <a:spLocks noGrp="1"/>
          </p:cNvSpPr>
          <p:nvPr>
            <p:ph type="title"/>
          </p:nvPr>
        </p:nvSpPr>
        <p:spPr>
          <a:xfrm>
            <a:off x="838200" y="451381"/>
            <a:ext cx="10512552" cy="4066540"/>
          </a:xfrm>
        </p:spPr>
        <p:txBody>
          <a:bodyPr vert="horz" lIns="91440" tIns="45720" rIns="91440" bIns="45720" rtlCol="0" anchor="b">
            <a:normAutofit fontScale="90000"/>
          </a:bodyPr>
          <a:lstStyle/>
          <a:p>
            <a:r>
              <a:rPr lang="en-US" sz="9600" dirty="0">
                <a:solidFill>
                  <a:schemeClr val="bg1"/>
                </a:solidFill>
              </a:rPr>
              <a:t>Introduction to Recommender Systems</a:t>
            </a:r>
          </a:p>
        </p:txBody>
      </p:sp>
      <p:sp>
        <p:nvSpPr>
          <p:cNvPr id="19" name="Rectangle 6">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51219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D664F4-82CF-274F-9B50-030EA3641221}"/>
              </a:ext>
            </a:extLst>
          </p:cNvPr>
          <p:cNvSpPr>
            <a:spLocks noGrp="1"/>
          </p:cNvSpPr>
          <p:nvPr>
            <p:ph type="title"/>
          </p:nvPr>
        </p:nvSpPr>
        <p:spPr>
          <a:xfrm>
            <a:off x="630936" y="786384"/>
            <a:ext cx="3419856" cy="1600200"/>
          </a:xfrm>
        </p:spPr>
        <p:txBody>
          <a:bodyPr anchor="ctr">
            <a:normAutofit/>
          </a:bodyPr>
          <a:lstStyle/>
          <a:p>
            <a:pPr>
              <a:lnSpc>
                <a:spcPct val="90000"/>
              </a:lnSpc>
            </a:pPr>
            <a:r>
              <a:rPr lang="en-US" sz="3400">
                <a:latin typeface="Aharoni" panose="02010803020104030203" pitchFamily="2" charset="-79"/>
                <a:cs typeface="Aharoni" panose="02010803020104030203" pitchFamily="2" charset="-79"/>
              </a:rPr>
              <a:t>Content Based Filtering with LSTM</a:t>
            </a:r>
            <a:endParaRPr lang="en-US" sz="3400"/>
          </a:p>
        </p:txBody>
      </p:sp>
      <mc:AlternateContent xmlns:mc="http://schemas.openxmlformats.org/markup-compatibility/2006">
        <mc:Choice xmlns:p14="http://schemas.microsoft.com/office/powerpoint/2010/main" Requires="p14">
          <p:contentPart p14:bwMode="auto" r:id="rId3">
            <p14:nvContentPartPr>
              <p14:cNvPr id="27" name="Ink 26">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p:pic>
            <p:nvPicPr>
              <p:cNvPr id="27" name="Ink 26">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5737403" y="1956150"/>
                <a:ext cx="36000" cy="32709"/>
              </a:xfrm>
              <a:prstGeom prst="rect">
                <a:avLst/>
              </a:prstGeom>
            </p:spPr>
          </p:pic>
        </mc:Fallback>
      </mc:AlternateContent>
      <p:sp>
        <p:nvSpPr>
          <p:cNvPr id="29"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786384"/>
            <a:ext cx="18288" cy="1600200"/>
          </a:xfrm>
          <a:custGeom>
            <a:avLst/>
            <a:gdLst>
              <a:gd name="connsiteX0" fmla="*/ 0 w 18288"/>
              <a:gd name="connsiteY0" fmla="*/ 0 h 1600200"/>
              <a:gd name="connsiteX1" fmla="*/ 18288 w 18288"/>
              <a:gd name="connsiteY1" fmla="*/ 0 h 1600200"/>
              <a:gd name="connsiteX2" fmla="*/ 18288 w 18288"/>
              <a:gd name="connsiteY2" fmla="*/ 549402 h 1600200"/>
              <a:gd name="connsiteX3" fmla="*/ 18288 w 18288"/>
              <a:gd name="connsiteY3" fmla="*/ 1114806 h 1600200"/>
              <a:gd name="connsiteX4" fmla="*/ 18288 w 18288"/>
              <a:gd name="connsiteY4" fmla="*/ 1600200 h 1600200"/>
              <a:gd name="connsiteX5" fmla="*/ 0 w 18288"/>
              <a:gd name="connsiteY5" fmla="*/ 1600200 h 1600200"/>
              <a:gd name="connsiteX6" fmla="*/ 0 w 18288"/>
              <a:gd name="connsiteY6" fmla="*/ 1066800 h 1600200"/>
              <a:gd name="connsiteX7" fmla="*/ 0 w 18288"/>
              <a:gd name="connsiteY7" fmla="*/ 517398 h 1600200"/>
              <a:gd name="connsiteX8" fmla="*/ 0 w 18288"/>
              <a:gd name="connsiteY8"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 h="1600200" fill="none" extrusionOk="0">
                <a:moveTo>
                  <a:pt x="0" y="0"/>
                </a:moveTo>
                <a:cubicBezTo>
                  <a:pt x="4865" y="374"/>
                  <a:pt x="13608" y="53"/>
                  <a:pt x="18288" y="0"/>
                </a:cubicBezTo>
                <a:cubicBezTo>
                  <a:pt x="23286" y="215154"/>
                  <a:pt x="-6672" y="375145"/>
                  <a:pt x="18288" y="549402"/>
                </a:cubicBezTo>
                <a:cubicBezTo>
                  <a:pt x="43248" y="723659"/>
                  <a:pt x="44414" y="873011"/>
                  <a:pt x="18288" y="1114806"/>
                </a:cubicBezTo>
                <a:cubicBezTo>
                  <a:pt x="-7838" y="1356601"/>
                  <a:pt x="13030" y="1360490"/>
                  <a:pt x="18288" y="1600200"/>
                </a:cubicBezTo>
                <a:cubicBezTo>
                  <a:pt x="10638" y="1600772"/>
                  <a:pt x="4111" y="1599793"/>
                  <a:pt x="0" y="1600200"/>
                </a:cubicBezTo>
                <a:cubicBezTo>
                  <a:pt x="-6890" y="1375807"/>
                  <a:pt x="21339" y="1304563"/>
                  <a:pt x="0" y="1066800"/>
                </a:cubicBezTo>
                <a:cubicBezTo>
                  <a:pt x="-21339" y="829037"/>
                  <a:pt x="-23009" y="689986"/>
                  <a:pt x="0" y="517398"/>
                </a:cubicBezTo>
                <a:cubicBezTo>
                  <a:pt x="23009" y="344810"/>
                  <a:pt x="-9921" y="122345"/>
                  <a:pt x="0" y="0"/>
                </a:cubicBezTo>
                <a:close/>
              </a:path>
              <a:path w="18288" h="1600200" stroke="0" extrusionOk="0">
                <a:moveTo>
                  <a:pt x="0" y="0"/>
                </a:moveTo>
                <a:cubicBezTo>
                  <a:pt x="5341" y="9"/>
                  <a:pt x="11148" y="-611"/>
                  <a:pt x="18288" y="0"/>
                </a:cubicBezTo>
                <a:cubicBezTo>
                  <a:pt x="31387" y="104987"/>
                  <a:pt x="17137" y="300374"/>
                  <a:pt x="18288" y="485394"/>
                </a:cubicBezTo>
                <a:cubicBezTo>
                  <a:pt x="19439" y="670414"/>
                  <a:pt x="37394" y="922400"/>
                  <a:pt x="18288" y="1050798"/>
                </a:cubicBezTo>
                <a:cubicBezTo>
                  <a:pt x="-818" y="1179196"/>
                  <a:pt x="6556" y="1394957"/>
                  <a:pt x="18288" y="1600200"/>
                </a:cubicBezTo>
                <a:cubicBezTo>
                  <a:pt x="12642" y="1600430"/>
                  <a:pt x="3803" y="1599869"/>
                  <a:pt x="0" y="1600200"/>
                </a:cubicBezTo>
                <a:cubicBezTo>
                  <a:pt x="10832" y="1355159"/>
                  <a:pt x="-10163" y="1159269"/>
                  <a:pt x="0" y="1034796"/>
                </a:cubicBezTo>
                <a:cubicBezTo>
                  <a:pt x="10163" y="910323"/>
                  <a:pt x="5178" y="626710"/>
                  <a:pt x="0" y="469392"/>
                </a:cubicBezTo>
                <a:cubicBezTo>
                  <a:pt x="-5178" y="312074"/>
                  <a:pt x="20387" y="137476"/>
                  <a:pt x="0" y="0"/>
                </a:cubicBezTo>
                <a:close/>
              </a:path>
            </a:pathLst>
          </a:custGeom>
          <a:solidFill>
            <a:srgbClr val="54B08A"/>
          </a:solidFill>
          <a:ln w="34925">
            <a:solidFill>
              <a:srgbClr val="54B08A"/>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572919E-075A-3E4D-AB15-1AF2DE25C65C}"/>
              </a:ext>
            </a:extLst>
          </p:cNvPr>
          <p:cNvSpPr>
            <a:spLocks noGrp="1"/>
          </p:cNvSpPr>
          <p:nvPr>
            <p:ph idx="1"/>
          </p:nvPr>
        </p:nvSpPr>
        <p:spPr>
          <a:xfrm>
            <a:off x="4654295" y="786384"/>
            <a:ext cx="6894576" cy="1600200"/>
          </a:xfrm>
        </p:spPr>
        <p:txBody>
          <a:bodyPr anchor="ctr">
            <a:normAutofit/>
          </a:bodyPr>
          <a:lstStyle/>
          <a:p>
            <a:r>
              <a:rPr lang="en-US" sz="2000" dirty="0"/>
              <a:t>We then pad our training and testing dataset. This is necessary since if one uses the batch mode, all sequences must be of the same length inside your batch. </a:t>
            </a:r>
          </a:p>
          <a:p>
            <a:r>
              <a:rPr lang="en-US" sz="2000" dirty="0"/>
              <a:t>The training dataset is then fed to LSTM model which has a sigmoid activation function, cross entropy loss function and adam optimizer to generate recommendations.</a:t>
            </a:r>
          </a:p>
          <a:p>
            <a:endParaRPr lang="en-US" sz="2000" dirty="0"/>
          </a:p>
        </p:txBody>
      </p:sp>
      <p:pic>
        <p:nvPicPr>
          <p:cNvPr id="7" name="Picture 6" descr="A screenshot of a cell phone&#10;&#10;Description automatically generated">
            <a:extLst>
              <a:ext uri="{FF2B5EF4-FFF2-40B4-BE49-F238E27FC236}">
                <a16:creationId xmlns:a16="http://schemas.microsoft.com/office/drawing/2014/main" id="{D7B0DDD2-864B-B24F-A2F7-C127C39921D0}"/>
              </a:ext>
            </a:extLst>
          </p:cNvPr>
          <p:cNvPicPr>
            <a:picLocks noChangeAspect="1"/>
          </p:cNvPicPr>
          <p:nvPr/>
        </p:nvPicPr>
        <p:blipFill>
          <a:blip r:embed="rId5"/>
          <a:stretch>
            <a:fillRect/>
          </a:stretch>
        </p:blipFill>
        <p:spPr>
          <a:xfrm>
            <a:off x="6992112" y="3429000"/>
            <a:ext cx="2586445" cy="963451"/>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534D101F-58F8-9941-AFA6-4C524EF58B07}"/>
              </a:ext>
            </a:extLst>
          </p:cNvPr>
          <p:cNvPicPr>
            <a:picLocks noChangeAspect="1"/>
          </p:cNvPicPr>
          <p:nvPr/>
        </p:nvPicPr>
        <p:blipFill>
          <a:blip r:embed="rId6"/>
          <a:stretch>
            <a:fillRect/>
          </a:stretch>
        </p:blipFill>
        <p:spPr>
          <a:xfrm>
            <a:off x="762000" y="3429000"/>
            <a:ext cx="5468112" cy="1790806"/>
          </a:xfrm>
          <a:prstGeom prst="rect">
            <a:avLst/>
          </a:prstGeom>
        </p:spPr>
      </p:pic>
    </p:spTree>
    <p:extLst>
      <p:ext uri="{BB962C8B-B14F-4D97-AF65-F5344CB8AC3E}">
        <p14:creationId xmlns:p14="http://schemas.microsoft.com/office/powerpoint/2010/main" val="7482865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6818F4-E79E-644E-818E-4154B4C03291}"/>
              </a:ext>
            </a:extLst>
          </p:cNvPr>
          <p:cNvSpPr>
            <a:spLocks noGrp="1"/>
          </p:cNvSpPr>
          <p:nvPr>
            <p:ph type="title"/>
          </p:nvPr>
        </p:nvSpPr>
        <p:spPr>
          <a:xfrm>
            <a:off x="640080" y="329184"/>
            <a:ext cx="6894576" cy="1783080"/>
          </a:xfrm>
        </p:spPr>
        <p:txBody>
          <a:bodyPr anchor="b">
            <a:normAutofit/>
          </a:bodyPr>
          <a:lstStyle/>
          <a:p>
            <a:pPr>
              <a:lnSpc>
                <a:spcPct val="90000"/>
              </a:lnSpc>
            </a:pPr>
            <a:r>
              <a:rPr lang="en-US" sz="5600">
                <a:latin typeface="Aharoni" panose="02010803020104030203" pitchFamily="2" charset="-79"/>
                <a:cs typeface="Aharoni" panose="02010803020104030203" pitchFamily="2" charset="-79"/>
              </a:rPr>
              <a:t>Collaborative Filtering with KNN</a:t>
            </a:r>
          </a:p>
        </p:txBody>
      </p:sp>
      <p:sp>
        <p:nvSpPr>
          <p:cNvPr id="193" name="sketchy rul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80C4AA"/>
          </a:solidFill>
          <a:ln w="38100" cap="rnd">
            <a:solidFill>
              <a:srgbClr val="80C4AA"/>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D07B019-69A9-5945-A755-DB858B94E31F}"/>
              </a:ext>
            </a:extLst>
          </p:cNvPr>
          <p:cNvSpPr>
            <a:spLocks noGrp="1"/>
          </p:cNvSpPr>
          <p:nvPr>
            <p:ph idx="1"/>
          </p:nvPr>
        </p:nvSpPr>
        <p:spPr>
          <a:xfrm>
            <a:off x="640080" y="2706624"/>
            <a:ext cx="6894576" cy="3483864"/>
          </a:xfrm>
        </p:spPr>
        <p:txBody>
          <a:bodyPr>
            <a:normAutofit/>
          </a:bodyPr>
          <a:lstStyle/>
          <a:p>
            <a:pPr>
              <a:lnSpc>
                <a:spcPct val="100000"/>
              </a:lnSpc>
            </a:pPr>
            <a:r>
              <a:rPr lang="en-US" sz="2200"/>
              <a:t>Collaborative filtering uses algorithms to filter data from user reviews to make personalized recommendations for users with the most similar preferences. There are several types of Collaborative Filtering, in this research we will be focusing on Neighbor based Filtering.</a:t>
            </a:r>
          </a:p>
          <a:p>
            <a:pPr>
              <a:lnSpc>
                <a:spcPct val="100000"/>
              </a:lnSpc>
            </a:pPr>
            <a:r>
              <a:rPr lang="en-US" sz="2200"/>
              <a:t>In neighbor-based filtering, users are selected for their similarity to the active user. This similarity is determined by matching users who have posted similar reviews. </a:t>
            </a:r>
          </a:p>
          <a:p>
            <a:pPr>
              <a:lnSpc>
                <a:spcPct val="100000"/>
              </a:lnSpc>
            </a:pPr>
            <a:r>
              <a:rPr lang="en-US" sz="2200"/>
              <a:t>For Data Preprocessing, we create a count variable to count the no of reviews for each movie id along with mean ratings variable to generate the mean ratings for each movie and music track.</a:t>
            </a:r>
          </a:p>
        </p:txBody>
      </p:sp>
      <p:pic>
        <p:nvPicPr>
          <p:cNvPr id="6145" name="Picture 1" descr="page4image63691888">
            <a:extLst>
              <a:ext uri="{FF2B5EF4-FFF2-40B4-BE49-F238E27FC236}">
                <a16:creationId xmlns:a16="http://schemas.microsoft.com/office/drawing/2014/main" id="{ADC0F1EF-AA90-434D-BA29-B005ADE2B00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74736" y="43824"/>
            <a:ext cx="3258312" cy="3209436"/>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page4image63690848">
            <a:extLst>
              <a:ext uri="{FF2B5EF4-FFF2-40B4-BE49-F238E27FC236}">
                <a16:creationId xmlns:a16="http://schemas.microsoft.com/office/drawing/2014/main" id="{3100FD8E-6C94-A741-9882-0CD32262B78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74736" y="3604741"/>
            <a:ext cx="3095744" cy="2933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6654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4" name="Rectangle 70">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B78629-D45B-A244-B637-C103C0C2349C}"/>
              </a:ext>
            </a:extLst>
          </p:cNvPr>
          <p:cNvSpPr>
            <a:spLocks noGrp="1"/>
          </p:cNvSpPr>
          <p:nvPr>
            <p:ph type="title"/>
          </p:nvPr>
        </p:nvSpPr>
        <p:spPr>
          <a:xfrm>
            <a:off x="6739128" y="638089"/>
            <a:ext cx="4818888" cy="1476801"/>
          </a:xfrm>
        </p:spPr>
        <p:txBody>
          <a:bodyPr anchor="b">
            <a:normAutofit/>
          </a:bodyPr>
          <a:lstStyle/>
          <a:p>
            <a:pPr>
              <a:lnSpc>
                <a:spcPct val="90000"/>
              </a:lnSpc>
            </a:pPr>
            <a:r>
              <a:rPr lang="en-US" sz="3900" dirty="0">
                <a:latin typeface="Aharoni" panose="02010803020104030203" pitchFamily="2" charset="-79"/>
                <a:cs typeface="Aharoni" panose="02010803020104030203" pitchFamily="2" charset="-79"/>
              </a:rPr>
              <a:t>Collaborative Filtering with KNN</a:t>
            </a:r>
            <a:endParaRPr lang="en-US" sz="3900" dirty="0"/>
          </a:p>
        </p:txBody>
      </p:sp>
      <p:sp>
        <p:nvSpPr>
          <p:cNvPr id="5125"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81825"/>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8F604C5F-6EFE-0D46-B567-78FED87E19BB}"/>
              </a:ext>
            </a:extLst>
          </p:cNvPr>
          <p:cNvSpPr>
            <a:spLocks noGrp="1"/>
          </p:cNvSpPr>
          <p:nvPr>
            <p:ph idx="1"/>
          </p:nvPr>
        </p:nvSpPr>
        <p:spPr>
          <a:xfrm>
            <a:off x="6739128" y="2664886"/>
            <a:ext cx="4818888" cy="3550789"/>
          </a:xfrm>
        </p:spPr>
        <p:txBody>
          <a:bodyPr anchor="t">
            <a:normAutofit/>
          </a:bodyPr>
          <a:lstStyle/>
          <a:p>
            <a:pPr>
              <a:lnSpc>
                <a:spcPct val="100000"/>
              </a:lnSpc>
            </a:pPr>
            <a:r>
              <a:rPr lang="en-US" sz="2200"/>
              <a:t>From EDA and previous plots, we find that Movie ID B003EYVXV4 has the max total no of reviews= 2213 and a mean rating = 4.11528 making it the most popular movie. </a:t>
            </a:r>
          </a:p>
          <a:p>
            <a:pPr>
              <a:lnSpc>
                <a:spcPct val="100000"/>
              </a:lnSpc>
            </a:pPr>
            <a:r>
              <a:rPr lang="en-US" sz="2200"/>
              <a:t>We then define a popularity threshold which is a limit below which if the value of the number of reviews for a movie fall, they will not be considered. </a:t>
            </a:r>
          </a:p>
          <a:p>
            <a:pPr>
              <a:lnSpc>
                <a:spcPct val="100000"/>
              </a:lnSpc>
            </a:pPr>
            <a:r>
              <a:rPr lang="en-US" sz="2200"/>
              <a:t>We then create pivot tables give each users rating for each movie. The majority of these samples are filled with zeros that will later be replaced by the users predicted rating. </a:t>
            </a:r>
          </a:p>
          <a:p>
            <a:pPr marL="0" indent="0">
              <a:lnSpc>
                <a:spcPct val="100000"/>
              </a:lnSpc>
              <a:buNone/>
            </a:pPr>
            <a:endParaRPr lang="en-US" sz="2200"/>
          </a:p>
        </p:txBody>
      </p:sp>
      <mc:AlternateContent xmlns:mc="http://schemas.openxmlformats.org/markup-compatibility/2006">
        <mc:Choice xmlns:p14="http://schemas.microsoft.com/office/powerpoint/2010/main" Requires="p14">
          <p:contentPart p14:bwMode="auto" r:id="rId2">
            <p14:nvContentPartPr>
              <p14:cNvPr id="5126" name="Ink 74">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6436237" y="1971579"/>
              <a:ext cx="360" cy="2160"/>
            </p14:xfrm>
          </p:contentPart>
        </mc:Choice>
        <mc:Fallback>
          <p:pic>
            <p:nvPicPr>
              <p:cNvPr id="5126" name="Ink 74">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6418237" y="1956150"/>
                <a:ext cx="36000" cy="32709"/>
              </a:xfrm>
              <a:prstGeom prst="rect">
                <a:avLst/>
              </a:prstGeom>
            </p:spPr>
          </p:pic>
        </mc:Fallback>
      </mc:AlternateContent>
      <p:pic>
        <p:nvPicPr>
          <p:cNvPr id="5122" name="Picture 2" descr="page4image63546304">
            <a:extLst>
              <a:ext uri="{FF2B5EF4-FFF2-40B4-BE49-F238E27FC236}">
                <a16:creationId xmlns:a16="http://schemas.microsoft.com/office/drawing/2014/main" id="{5B89FD88-7CFB-FF4C-9403-79A57A14415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0936" y="2200734"/>
            <a:ext cx="5458968" cy="2456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12954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4D2BEA-2E1B-7542-9350-58F2E4B29E24}"/>
              </a:ext>
            </a:extLst>
          </p:cNvPr>
          <p:cNvSpPr>
            <a:spLocks noGrp="1"/>
          </p:cNvSpPr>
          <p:nvPr>
            <p:ph type="title"/>
          </p:nvPr>
        </p:nvSpPr>
        <p:spPr>
          <a:xfrm>
            <a:off x="841248" y="548640"/>
            <a:ext cx="3419540" cy="5431536"/>
          </a:xfrm>
        </p:spPr>
        <p:txBody>
          <a:bodyPr>
            <a:normAutofit/>
          </a:bodyPr>
          <a:lstStyle/>
          <a:p>
            <a:r>
              <a:rPr lang="en-US" sz="3800">
                <a:latin typeface="Aharoni" panose="02010803020104030203" pitchFamily="2" charset="-79"/>
                <a:cs typeface="Aharoni" panose="02010803020104030203" pitchFamily="2" charset="-79"/>
              </a:rPr>
              <a:t>Collaborative Filtering with KNN</a:t>
            </a:r>
            <a:endParaRPr lang="en-US" sz="3800"/>
          </a:p>
        </p:txBody>
      </p:sp>
      <p:sp>
        <p:nvSpPr>
          <p:cNvPr id="13" name="Rectangle 6">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39411"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accent1"/>
          </a:solidFill>
          <a:ln w="41275"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63C133C-AD5F-8B4D-868C-1CED968428B4}"/>
              </a:ext>
            </a:extLst>
          </p:cNvPr>
          <p:cNvSpPr>
            <a:spLocks noGrp="1"/>
          </p:cNvSpPr>
          <p:nvPr>
            <p:ph idx="1"/>
          </p:nvPr>
        </p:nvSpPr>
        <p:spPr>
          <a:xfrm>
            <a:off x="5298595" y="552091"/>
            <a:ext cx="6052158" cy="5431536"/>
          </a:xfrm>
        </p:spPr>
        <p:txBody>
          <a:bodyPr anchor="ctr">
            <a:normAutofit/>
          </a:bodyPr>
          <a:lstStyle/>
          <a:p>
            <a:r>
              <a:rPr lang="en-US" dirty="0"/>
              <a:t>Pivot table occupies a lot of space when it comes to training a model hence, we use sparse matrix which only contains nonzero ratings. We use a scikit-learn based KNN model to train our training dataset and generate recommendations. </a:t>
            </a:r>
          </a:p>
          <a:p>
            <a:r>
              <a:rPr lang="en-US" dirty="0"/>
              <a:t>For this approach we have also generated rating recommendations for the IMDB reviews dataset.</a:t>
            </a:r>
          </a:p>
        </p:txBody>
      </p:sp>
    </p:spTree>
    <p:extLst>
      <p:ext uri="{BB962C8B-B14F-4D97-AF65-F5344CB8AC3E}">
        <p14:creationId xmlns:p14="http://schemas.microsoft.com/office/powerpoint/2010/main" val="20769453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AD5775-215C-A642-AD5D-018EB2093BBE}"/>
              </a:ext>
            </a:extLst>
          </p:cNvPr>
          <p:cNvSpPr>
            <a:spLocks noGrp="1"/>
          </p:cNvSpPr>
          <p:nvPr>
            <p:ph type="title"/>
          </p:nvPr>
        </p:nvSpPr>
        <p:spPr>
          <a:xfrm>
            <a:off x="6739128" y="638089"/>
            <a:ext cx="4818888" cy="1476801"/>
          </a:xfrm>
        </p:spPr>
        <p:txBody>
          <a:bodyPr anchor="b">
            <a:normAutofit/>
          </a:bodyPr>
          <a:lstStyle/>
          <a:p>
            <a:pPr>
              <a:lnSpc>
                <a:spcPct val="90000"/>
              </a:lnSpc>
            </a:pPr>
            <a:r>
              <a:rPr lang="en-US" sz="4300">
                <a:latin typeface="Aharoni" panose="02010803020104030203" pitchFamily="2" charset="-79"/>
                <a:cs typeface="Aharoni" panose="02010803020104030203" pitchFamily="2" charset="-79"/>
              </a:rPr>
              <a:t>Collaborative Filtering with ALS</a:t>
            </a:r>
            <a:endParaRPr lang="en-US" sz="4300"/>
          </a:p>
        </p:txBody>
      </p:sp>
      <p:sp>
        <p:nvSpPr>
          <p:cNvPr id="17"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81825"/>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A2825A"/>
          </a:solidFill>
          <a:ln w="38100" cap="rnd">
            <a:solidFill>
              <a:srgbClr val="A2825A"/>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C975C2E-E290-284F-96B2-C2CC9CBF1223}"/>
              </a:ext>
            </a:extLst>
          </p:cNvPr>
          <p:cNvSpPr>
            <a:spLocks noGrp="1"/>
          </p:cNvSpPr>
          <p:nvPr>
            <p:ph idx="1"/>
          </p:nvPr>
        </p:nvSpPr>
        <p:spPr>
          <a:xfrm>
            <a:off x="6739128" y="2664886"/>
            <a:ext cx="4818888" cy="3550789"/>
          </a:xfrm>
        </p:spPr>
        <p:txBody>
          <a:bodyPr anchor="t">
            <a:normAutofit/>
          </a:bodyPr>
          <a:lstStyle/>
          <a:p>
            <a:pPr>
              <a:lnSpc>
                <a:spcPct val="100000"/>
              </a:lnSpc>
            </a:pPr>
            <a:r>
              <a:rPr lang="en-US" sz="2200"/>
              <a:t>ALS or the Alternating Least Square Model a matrix factorization algorithm and it runs itself in a parallel fashion. ALS is implemented in Apache Spark ML and built for a larges-scale collaborative filtering problems. </a:t>
            </a:r>
          </a:p>
          <a:p>
            <a:pPr>
              <a:lnSpc>
                <a:spcPct val="100000"/>
              </a:lnSpc>
            </a:pPr>
            <a:r>
              <a:rPr lang="en-US" sz="2200"/>
              <a:t>ALS is doing a pretty good job at solving scalability and sparseness of the Ratings data, and it’s simple and scales well to very large datasets. </a:t>
            </a:r>
          </a:p>
          <a:p>
            <a:pPr>
              <a:lnSpc>
                <a:spcPct val="100000"/>
              </a:lnSpc>
            </a:pPr>
            <a:r>
              <a:rPr lang="en-US" sz="2200"/>
              <a:t>In our approach we have used the ALS model in PySpark to generate Recommendations. </a:t>
            </a:r>
          </a:p>
          <a:p>
            <a:pPr marL="0" indent="0">
              <a:lnSpc>
                <a:spcPct val="100000"/>
              </a:lnSpc>
              <a:buNone/>
            </a:pPr>
            <a:endParaRPr lang="en-US" sz="2200"/>
          </a:p>
          <a:p>
            <a:pPr>
              <a:lnSpc>
                <a:spcPct val="100000"/>
              </a:lnSpc>
            </a:pPr>
            <a:endParaRPr lang="en-US" sz="2200"/>
          </a:p>
        </p:txBody>
      </p:sp>
      <mc:AlternateContent xmlns:mc="http://schemas.openxmlformats.org/markup-compatibility/2006">
        <mc:Choice xmlns:p14="http://schemas.microsoft.com/office/powerpoint/2010/main" Requires="p14">
          <p:contentPart p14:bwMode="auto" r:id="rId2">
            <p14:nvContentPartPr>
              <p14:cNvPr id="19" name="Ink 18">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6436237" y="1971579"/>
              <a:ext cx="360" cy="2160"/>
            </p14:xfrm>
          </p:contentPart>
        </mc:Choice>
        <mc:Fallback>
          <p:pic>
            <p:nvPicPr>
              <p:cNvPr id="19" name="Ink 18">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6418237" y="1956150"/>
                <a:ext cx="36000" cy="32709"/>
              </a:xfrm>
              <a:prstGeom prst="rect">
                <a:avLst/>
              </a:prstGeom>
            </p:spPr>
          </p:pic>
        </mc:Fallback>
      </mc:AlternateContent>
      <p:pic>
        <p:nvPicPr>
          <p:cNvPr id="5" name="Picture 4">
            <a:extLst>
              <a:ext uri="{FF2B5EF4-FFF2-40B4-BE49-F238E27FC236}">
                <a16:creationId xmlns:a16="http://schemas.microsoft.com/office/drawing/2014/main" id="{31BFD2E6-46DB-1540-9300-57DF9673F7BD}"/>
              </a:ext>
            </a:extLst>
          </p:cNvPr>
          <p:cNvPicPr>
            <a:picLocks noChangeAspect="1"/>
          </p:cNvPicPr>
          <p:nvPr/>
        </p:nvPicPr>
        <p:blipFill>
          <a:blip r:embed="rId4"/>
          <a:stretch>
            <a:fillRect/>
          </a:stretch>
        </p:blipFill>
        <p:spPr>
          <a:xfrm>
            <a:off x="630936" y="2248498"/>
            <a:ext cx="5458968" cy="2361003"/>
          </a:xfrm>
          <a:prstGeom prst="rect">
            <a:avLst/>
          </a:prstGeom>
        </p:spPr>
      </p:pic>
    </p:spTree>
    <p:extLst>
      <p:ext uri="{BB962C8B-B14F-4D97-AF65-F5344CB8AC3E}">
        <p14:creationId xmlns:p14="http://schemas.microsoft.com/office/powerpoint/2010/main" val="23536972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ABB3F8-0FFB-4D48-BC68-E59A9C170B62}"/>
              </a:ext>
            </a:extLst>
          </p:cNvPr>
          <p:cNvSpPr>
            <a:spLocks noGrp="1"/>
          </p:cNvSpPr>
          <p:nvPr>
            <p:ph type="title"/>
          </p:nvPr>
        </p:nvSpPr>
        <p:spPr>
          <a:xfrm>
            <a:off x="640080" y="329184"/>
            <a:ext cx="6894576" cy="1783080"/>
          </a:xfrm>
        </p:spPr>
        <p:txBody>
          <a:bodyPr anchor="b">
            <a:normAutofit/>
          </a:bodyPr>
          <a:lstStyle/>
          <a:p>
            <a:pPr>
              <a:lnSpc>
                <a:spcPct val="90000"/>
              </a:lnSpc>
            </a:pPr>
            <a:r>
              <a:rPr lang="en-US" sz="5600">
                <a:latin typeface="Aharoni" panose="02010803020104030203" pitchFamily="2" charset="-79"/>
                <a:cs typeface="Aharoni" panose="02010803020104030203" pitchFamily="2" charset="-79"/>
              </a:rPr>
              <a:t>Collaborative Filtering with ALS</a:t>
            </a:r>
            <a:endParaRPr lang="en-US" sz="5600"/>
          </a:p>
        </p:txBody>
      </p:sp>
      <p:sp>
        <p:nvSpPr>
          <p:cNvPr id="73" name="sketchy rul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843B45E-1C41-5A4F-90CF-7C1658EE2304}"/>
              </a:ext>
            </a:extLst>
          </p:cNvPr>
          <p:cNvSpPr>
            <a:spLocks noGrp="1"/>
          </p:cNvSpPr>
          <p:nvPr>
            <p:ph idx="1"/>
          </p:nvPr>
        </p:nvSpPr>
        <p:spPr>
          <a:xfrm>
            <a:off x="640080" y="2706624"/>
            <a:ext cx="6894576" cy="3483864"/>
          </a:xfrm>
        </p:spPr>
        <p:txBody>
          <a:bodyPr>
            <a:normAutofit/>
          </a:bodyPr>
          <a:lstStyle/>
          <a:p>
            <a:pPr>
              <a:lnSpc>
                <a:spcPct val="100000"/>
              </a:lnSpc>
            </a:pPr>
            <a:r>
              <a:rPr lang="en-US" dirty="0"/>
              <a:t>We begin by first creating a spark session and allocating memory size </a:t>
            </a:r>
          </a:p>
          <a:p>
            <a:pPr>
              <a:lnSpc>
                <a:spcPct val="100000"/>
              </a:lnSpc>
            </a:pPr>
            <a:r>
              <a:rPr lang="en-US" dirty="0"/>
              <a:t>We then read the csv into a Spark DataFrame. </a:t>
            </a:r>
          </a:p>
          <a:p>
            <a:pPr>
              <a:lnSpc>
                <a:spcPct val="100000"/>
              </a:lnSpc>
            </a:pPr>
            <a:r>
              <a:rPr lang="en-US" dirty="0"/>
              <a:t>For ALS we need to ensure that all our features are integers. Hence, we need to create indexes for reviewerID, Movie ID and ratings. This is done by a StringIndexer in PySpark. This creates indexes for Movie ID and reviewerID. </a:t>
            </a:r>
          </a:p>
          <a:p>
            <a:pPr>
              <a:lnSpc>
                <a:spcPct val="100000"/>
              </a:lnSpc>
            </a:pPr>
            <a:r>
              <a:rPr lang="en-US" dirty="0"/>
              <a:t>These features are then used to generate predictions and in turn generate recommendations using RegressionEvaluator and Pyspark based ALS model.</a:t>
            </a:r>
          </a:p>
          <a:p>
            <a:pPr marL="0" indent="0">
              <a:lnSpc>
                <a:spcPct val="100000"/>
              </a:lnSpc>
              <a:buNone/>
            </a:pPr>
            <a:endParaRPr lang="en-US" dirty="0"/>
          </a:p>
        </p:txBody>
      </p:sp>
      <p:pic>
        <p:nvPicPr>
          <p:cNvPr id="8193" name="Picture 1" descr="page6image63647520">
            <a:extLst>
              <a:ext uri="{FF2B5EF4-FFF2-40B4-BE49-F238E27FC236}">
                <a16:creationId xmlns:a16="http://schemas.microsoft.com/office/drawing/2014/main" id="{443B9BA9-F184-9E40-B32F-1AFCECA9C00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54696" y="2111177"/>
            <a:ext cx="4014216" cy="199707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page6image63651472">
            <a:extLst>
              <a:ext uri="{FF2B5EF4-FFF2-40B4-BE49-F238E27FC236}">
                <a16:creationId xmlns:a16="http://schemas.microsoft.com/office/drawing/2014/main" id="{5199A9EB-9C8F-DB46-A356-8C8CE7A13CC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82128" y="4746823"/>
            <a:ext cx="3995928" cy="1088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3082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19" name="Rectangle 191">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563CE8-4ABB-B646-90BE-D2F9BBD1AE11}"/>
              </a:ext>
            </a:extLst>
          </p:cNvPr>
          <p:cNvSpPr>
            <a:spLocks noGrp="1"/>
          </p:cNvSpPr>
          <p:nvPr>
            <p:ph type="title"/>
          </p:nvPr>
        </p:nvSpPr>
        <p:spPr>
          <a:xfrm>
            <a:off x="6739128" y="638089"/>
            <a:ext cx="4818888" cy="1476801"/>
          </a:xfrm>
        </p:spPr>
        <p:txBody>
          <a:bodyPr anchor="b">
            <a:normAutofit/>
          </a:bodyPr>
          <a:lstStyle/>
          <a:p>
            <a:pPr>
              <a:lnSpc>
                <a:spcPct val="90000"/>
              </a:lnSpc>
            </a:pPr>
            <a:r>
              <a:rPr lang="en-US" sz="3100" dirty="0">
                <a:latin typeface="Aharoni" panose="02010803020104030203" pitchFamily="2" charset="-79"/>
                <a:cs typeface="Aharoni" panose="02010803020104030203" pitchFamily="2" charset="-79"/>
              </a:rPr>
              <a:t>Spotify Recommender  Engine</a:t>
            </a:r>
          </a:p>
        </p:txBody>
      </p:sp>
      <p:sp>
        <p:nvSpPr>
          <p:cNvPr id="9220"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81825"/>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F2B569"/>
          </a:solidFill>
          <a:ln w="38100" cap="rnd">
            <a:solidFill>
              <a:srgbClr val="F2B569"/>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E684170-FB3E-6545-A0E9-AFC2ADC3B219}"/>
              </a:ext>
            </a:extLst>
          </p:cNvPr>
          <p:cNvSpPr>
            <a:spLocks noGrp="1"/>
          </p:cNvSpPr>
          <p:nvPr>
            <p:ph idx="1"/>
          </p:nvPr>
        </p:nvSpPr>
        <p:spPr>
          <a:xfrm>
            <a:off x="6739128" y="2664886"/>
            <a:ext cx="4818888" cy="3550789"/>
          </a:xfrm>
        </p:spPr>
        <p:txBody>
          <a:bodyPr anchor="t">
            <a:normAutofit/>
          </a:bodyPr>
          <a:lstStyle/>
          <a:p>
            <a:r>
              <a:rPr lang="en-US" dirty="0"/>
              <a:t>We have already spoken about the different Spotify audio features in our dataset description. </a:t>
            </a:r>
          </a:p>
          <a:p>
            <a:r>
              <a:rPr lang="en-US" dirty="0"/>
              <a:t>Rescaling these features we can compare and analyze them and the user’s preferences for a playlist.</a:t>
            </a:r>
          </a:p>
          <a:p>
            <a:endParaRPr lang="en-US" dirty="0"/>
          </a:p>
        </p:txBody>
      </p:sp>
      <mc:AlternateContent xmlns:mc="http://schemas.openxmlformats.org/markup-compatibility/2006">
        <mc:Choice xmlns:p14="http://schemas.microsoft.com/office/powerpoint/2010/main" Requires="p14">
          <p:contentPart p14:bwMode="auto" r:id="rId2">
            <p14:nvContentPartPr>
              <p14:cNvPr id="9221" name="Ink 193">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6436237" y="1971579"/>
              <a:ext cx="360" cy="2160"/>
            </p14:xfrm>
          </p:contentPart>
        </mc:Choice>
        <mc:Fallback>
          <p:pic>
            <p:nvPicPr>
              <p:cNvPr id="9221" name="Ink 193">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6418237" y="1956150"/>
                <a:ext cx="36000" cy="32709"/>
              </a:xfrm>
              <a:prstGeom prst="rect">
                <a:avLst/>
              </a:prstGeom>
            </p:spPr>
          </p:pic>
        </mc:Fallback>
      </mc:AlternateContent>
      <p:pic>
        <p:nvPicPr>
          <p:cNvPr id="9217" name="Picture 1" descr="page4image63700624">
            <a:extLst>
              <a:ext uri="{FF2B5EF4-FFF2-40B4-BE49-F238E27FC236}">
                <a16:creationId xmlns:a16="http://schemas.microsoft.com/office/drawing/2014/main" id="{2F61F5FA-4424-F04F-A736-139CAE1B17F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0936" y="1620717"/>
            <a:ext cx="5458968" cy="3616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0151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1A6BA8-D7BB-6E44-AD1B-99B52FAE1816}"/>
              </a:ext>
            </a:extLst>
          </p:cNvPr>
          <p:cNvSpPr>
            <a:spLocks noGrp="1"/>
          </p:cNvSpPr>
          <p:nvPr>
            <p:ph type="title"/>
          </p:nvPr>
        </p:nvSpPr>
        <p:spPr>
          <a:xfrm>
            <a:off x="838200" y="365125"/>
            <a:ext cx="10515600" cy="1325563"/>
          </a:xfrm>
        </p:spPr>
        <p:txBody>
          <a:bodyPr>
            <a:normAutofit/>
          </a:bodyPr>
          <a:lstStyle/>
          <a:p>
            <a:pPr>
              <a:lnSpc>
                <a:spcPct val="90000"/>
              </a:lnSpc>
            </a:pPr>
            <a:r>
              <a:rPr lang="en-US" dirty="0">
                <a:latin typeface="Aharoni" panose="02010803020104030203" pitchFamily="2" charset="-79"/>
                <a:cs typeface="Aharoni" panose="02010803020104030203" pitchFamily="2" charset="-79"/>
              </a:rPr>
              <a:t>Spotify Recommender Engine</a:t>
            </a:r>
            <a:endParaRPr lang="en-US" dirty="0"/>
          </a:p>
        </p:txBody>
      </p:sp>
      <p:sp>
        <p:nvSpPr>
          <p:cNvPr id="3" name="Content Placeholder 2">
            <a:extLst>
              <a:ext uri="{FF2B5EF4-FFF2-40B4-BE49-F238E27FC236}">
                <a16:creationId xmlns:a16="http://schemas.microsoft.com/office/drawing/2014/main" id="{46508A1D-C630-5D4C-A6D4-5B08D3E263B9}"/>
              </a:ext>
            </a:extLst>
          </p:cNvPr>
          <p:cNvSpPr>
            <a:spLocks noGrp="1"/>
          </p:cNvSpPr>
          <p:nvPr>
            <p:ph idx="1"/>
          </p:nvPr>
        </p:nvSpPr>
        <p:spPr>
          <a:xfrm>
            <a:off x="838200" y="1929384"/>
            <a:ext cx="10515600" cy="4251960"/>
          </a:xfrm>
        </p:spPr>
        <p:txBody>
          <a:bodyPr>
            <a:normAutofit/>
          </a:bodyPr>
          <a:lstStyle/>
          <a:p>
            <a:r>
              <a:rPr lang="en-US" dirty="0"/>
              <a:t>We create a custom function based on the spotipy API to import our playlists from Spotify along with its audio features (such as loudness, valence, acousticity, etc.) along with artist name, album name and song name. </a:t>
            </a:r>
          </a:p>
          <a:p>
            <a:r>
              <a:rPr lang="en-US" dirty="0"/>
              <a:t>These features are rescaled and hypertuned to understand what kind of music does the user prefer.</a:t>
            </a:r>
          </a:p>
          <a:p>
            <a:r>
              <a:rPr lang="en-US" dirty="0"/>
              <a:t>This playlist suggests that the user likes music that has a high danceability and energy along with songs which have a high tempo. Valence suggests if the user has a positive outlook or negative outlook to music. In this case the user likes music that is more positive and livelier. Loudness values in this playlist suggests that the user likes softer music. </a:t>
            </a:r>
          </a:p>
          <a:p>
            <a:r>
              <a:rPr lang="en-US" dirty="0"/>
              <a:t>These results are then used to generate recommendations.</a:t>
            </a:r>
          </a:p>
          <a:p>
            <a:endParaRPr lang="en-US" dirty="0"/>
          </a:p>
        </p:txBody>
      </p:sp>
    </p:spTree>
    <p:extLst>
      <p:ext uri="{BB962C8B-B14F-4D97-AF65-F5344CB8AC3E}">
        <p14:creationId xmlns:p14="http://schemas.microsoft.com/office/powerpoint/2010/main" val="18576375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36" name="Rectangle 35">
            <a:extLst>
              <a:ext uri="{FF2B5EF4-FFF2-40B4-BE49-F238E27FC236}">
                <a16:creationId xmlns:a16="http://schemas.microsoft.com/office/drawing/2014/main" id="{B768BC45-6978-4563-AFFC-4378E82C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olored rectangle">
            <a:extLst>
              <a:ext uri="{FF2B5EF4-FFF2-40B4-BE49-F238E27FC236}">
                <a16:creationId xmlns:a16="http://schemas.microsoft.com/office/drawing/2014/main" id="{A80A8067-64B4-47DF-9C4D-88D9ADEC2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36F070-A19F-F049-8432-01E0CA318E9C}"/>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9600" dirty="0">
                <a:solidFill>
                  <a:schemeClr val="bg1"/>
                </a:solidFill>
              </a:rPr>
              <a:t>Results</a:t>
            </a:r>
          </a:p>
        </p:txBody>
      </p:sp>
      <p:sp>
        <p:nvSpPr>
          <p:cNvPr id="40" name="Rectangle 6">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75620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84AFAE-DC62-A743-9967-8E0B3A71B039}"/>
              </a:ext>
            </a:extLst>
          </p:cNvPr>
          <p:cNvSpPr>
            <a:spLocks noGrp="1"/>
          </p:cNvSpPr>
          <p:nvPr>
            <p:ph type="title"/>
          </p:nvPr>
        </p:nvSpPr>
        <p:spPr>
          <a:xfrm>
            <a:off x="630936" y="640080"/>
            <a:ext cx="4818888" cy="1481328"/>
          </a:xfrm>
        </p:spPr>
        <p:txBody>
          <a:bodyPr anchor="b">
            <a:normAutofit/>
          </a:bodyPr>
          <a:lstStyle/>
          <a:p>
            <a:r>
              <a:rPr lang="en-US" sz="5600" dirty="0">
                <a:latin typeface="Aharoni" panose="02010803020104030203" pitchFamily="2" charset="-79"/>
                <a:cs typeface="Aharoni" panose="02010803020104030203" pitchFamily="2" charset="-79"/>
              </a:rPr>
              <a:t>Results</a:t>
            </a:r>
          </a:p>
        </p:txBody>
      </p:sp>
      <p:sp>
        <p:nvSpPr>
          <p:cNvPr id="72"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36E4AF1-9200-C54E-94F9-E222F556A901}"/>
              </a:ext>
            </a:extLst>
          </p:cNvPr>
          <p:cNvSpPr>
            <a:spLocks noGrp="1"/>
          </p:cNvSpPr>
          <p:nvPr>
            <p:ph idx="1"/>
          </p:nvPr>
        </p:nvSpPr>
        <p:spPr>
          <a:xfrm>
            <a:off x="630936" y="2660904"/>
            <a:ext cx="4818888" cy="3547872"/>
          </a:xfrm>
        </p:spPr>
        <p:txBody>
          <a:bodyPr anchor="t">
            <a:normAutofit lnSpcReduction="10000"/>
          </a:bodyPr>
          <a:lstStyle/>
          <a:p>
            <a:r>
              <a:rPr lang="en-US" dirty="0"/>
              <a:t>For the Content Based Filtering</a:t>
            </a:r>
          </a:p>
          <a:p>
            <a:pPr marL="514350" indent="-514350">
              <a:buFont typeface="+mj-lt"/>
              <a:buAutoNum type="arabicPeriod"/>
            </a:pPr>
            <a:r>
              <a:rPr lang="en-US" dirty="0"/>
              <a:t>Our Logistic Regression our model yielded a Validation Accuracy of 0.8526 and we have applied this model to generate recommendations for IMDB reviews. </a:t>
            </a:r>
          </a:p>
          <a:p>
            <a:pPr marL="514350" indent="-514350">
              <a:buFont typeface="+mj-lt"/>
              <a:buAutoNum type="arabicPeriod"/>
            </a:pPr>
            <a:r>
              <a:rPr lang="en-US" dirty="0"/>
              <a:t>LSTM on the other hand yielded an accuracy of 0.769. </a:t>
            </a:r>
          </a:p>
          <a:p>
            <a:pPr marL="0" indent="0">
              <a:buNone/>
            </a:pPr>
            <a:endParaRPr lang="en-US" dirty="0"/>
          </a:p>
        </p:txBody>
      </p:sp>
      <mc:AlternateContent xmlns:mc="http://schemas.openxmlformats.org/markup-compatibility/2006">
        <mc:Choice xmlns:p14="http://schemas.microsoft.com/office/powerpoint/2010/main" Requires="p14">
          <p:contentPart p14:bwMode="auto" r:id="rId2">
            <p14:nvContentPartPr>
              <p14:cNvPr id="74" name="Ink 73">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p:pic>
            <p:nvPicPr>
              <p:cNvPr id="74" name="Ink 73">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10241" name="Picture 1" descr="page6image63642112">
            <a:extLst>
              <a:ext uri="{FF2B5EF4-FFF2-40B4-BE49-F238E27FC236}">
                <a16:creationId xmlns:a16="http://schemas.microsoft.com/office/drawing/2014/main" id="{9EEB2336-64B0-8E4C-A3B9-F77502BC51E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5860"/>
          <a:stretch/>
        </p:blipFill>
        <p:spPr bwMode="auto">
          <a:xfrm>
            <a:off x="6102096" y="2660904"/>
            <a:ext cx="5458968" cy="2246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37325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CA5490-894E-CE4A-BCD6-FB3D4C94C038}"/>
              </a:ext>
            </a:extLst>
          </p:cNvPr>
          <p:cNvSpPr>
            <a:spLocks noGrp="1"/>
          </p:cNvSpPr>
          <p:nvPr>
            <p:ph type="title"/>
          </p:nvPr>
        </p:nvSpPr>
        <p:spPr>
          <a:xfrm>
            <a:off x="630936" y="640080"/>
            <a:ext cx="4818888" cy="1481328"/>
          </a:xfrm>
        </p:spPr>
        <p:txBody>
          <a:bodyPr anchor="b">
            <a:normAutofit/>
          </a:bodyPr>
          <a:lstStyle/>
          <a:p>
            <a:pPr>
              <a:lnSpc>
                <a:spcPct val="90000"/>
              </a:lnSpc>
            </a:pPr>
            <a:r>
              <a:rPr lang="en-US" sz="3100" dirty="0">
                <a:latin typeface="Aharoni" panose="02010803020104030203" pitchFamily="2" charset="-79"/>
                <a:cs typeface="Aharoni" panose="02010803020104030203" pitchFamily="2" charset="-79"/>
              </a:rPr>
              <a:t>Introduction to Recommender Systems</a:t>
            </a:r>
          </a:p>
        </p:txBody>
      </p:sp>
      <p:sp>
        <p:nvSpPr>
          <p:cNvPr id="17"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FF9E06"/>
          </a:solidFill>
          <a:ln w="38100" cap="rnd">
            <a:solidFill>
              <a:srgbClr val="FF9E0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28A02BB-BC38-0C4F-B492-CE879DEDC2C6}"/>
              </a:ext>
            </a:extLst>
          </p:cNvPr>
          <p:cNvSpPr>
            <a:spLocks noGrp="1"/>
          </p:cNvSpPr>
          <p:nvPr>
            <p:ph idx="1"/>
          </p:nvPr>
        </p:nvSpPr>
        <p:spPr>
          <a:xfrm>
            <a:off x="630936" y="2660904"/>
            <a:ext cx="4818888" cy="3547872"/>
          </a:xfrm>
        </p:spPr>
        <p:txBody>
          <a:bodyPr anchor="t">
            <a:normAutofit fontScale="92500" lnSpcReduction="10000"/>
          </a:bodyPr>
          <a:lstStyle/>
          <a:p>
            <a:r>
              <a:rPr lang="en-US" dirty="0"/>
              <a:t>Recommender Systems are AI algorithms that generally use Machine Learning to recommend consumers with items which are closest to their purchased, reviewed or viewed product. </a:t>
            </a:r>
          </a:p>
          <a:p>
            <a:r>
              <a:rPr lang="en-US" dirty="0"/>
              <a:t>The goal of recommender systems is to suggest the most relevant and personalized products to the consumer keeping his/her needs as a priority but at the same time generating maximum profits. </a:t>
            </a:r>
          </a:p>
        </p:txBody>
      </p:sp>
      <mc:AlternateContent xmlns:mc="http://schemas.openxmlformats.org/markup-compatibility/2006" xmlns:p14="http://schemas.microsoft.com/office/powerpoint/2010/main">
        <mc:Choice Requires="p14">
          <p:contentPart p14:bwMode="auto" r:id="rId2">
            <p14:nvContentPartPr>
              <p14:cNvPr id="19" name="Ink 18">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19" name="Ink 18">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5" name="Picture 4" descr="A screenshot of a cell phone&#10;&#10;Description automatically generated">
            <a:extLst>
              <a:ext uri="{FF2B5EF4-FFF2-40B4-BE49-F238E27FC236}">
                <a16:creationId xmlns:a16="http://schemas.microsoft.com/office/drawing/2014/main" id="{E268428D-3620-564E-88D7-4E95147724B1}"/>
              </a:ext>
            </a:extLst>
          </p:cNvPr>
          <p:cNvPicPr>
            <a:picLocks noChangeAspect="1"/>
          </p:cNvPicPr>
          <p:nvPr/>
        </p:nvPicPr>
        <p:blipFill>
          <a:blip r:embed="rId4"/>
          <a:stretch>
            <a:fillRect/>
          </a:stretch>
        </p:blipFill>
        <p:spPr>
          <a:xfrm>
            <a:off x="5938458" y="988965"/>
            <a:ext cx="5458968" cy="1965228"/>
          </a:xfrm>
          <a:prstGeom prst="rect">
            <a:avLst/>
          </a:prstGeom>
        </p:spPr>
      </p:pic>
      <p:pic>
        <p:nvPicPr>
          <p:cNvPr id="7" name="Picture 6" descr="A close up of sunglasses&#10;&#10;Description automatically generated">
            <a:extLst>
              <a:ext uri="{FF2B5EF4-FFF2-40B4-BE49-F238E27FC236}">
                <a16:creationId xmlns:a16="http://schemas.microsoft.com/office/drawing/2014/main" id="{D32EB749-3805-4F4B-B645-46FD2F7A5BFD}"/>
              </a:ext>
            </a:extLst>
          </p:cNvPr>
          <p:cNvPicPr>
            <a:picLocks noChangeAspect="1"/>
          </p:cNvPicPr>
          <p:nvPr/>
        </p:nvPicPr>
        <p:blipFill>
          <a:blip r:embed="rId5"/>
          <a:stretch>
            <a:fillRect/>
          </a:stretch>
        </p:blipFill>
        <p:spPr>
          <a:xfrm>
            <a:off x="5938458" y="3747691"/>
            <a:ext cx="5458968" cy="2268884"/>
          </a:xfrm>
          <a:prstGeom prst="rect">
            <a:avLst/>
          </a:prstGeom>
        </p:spPr>
      </p:pic>
    </p:spTree>
    <p:extLst>
      <p:ext uri="{BB962C8B-B14F-4D97-AF65-F5344CB8AC3E}">
        <p14:creationId xmlns:p14="http://schemas.microsoft.com/office/powerpoint/2010/main" val="41052908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F1690D-C1F4-7743-98FF-E951C64D1D91}"/>
              </a:ext>
            </a:extLst>
          </p:cNvPr>
          <p:cNvSpPr>
            <a:spLocks noGrp="1"/>
          </p:cNvSpPr>
          <p:nvPr>
            <p:ph type="title"/>
          </p:nvPr>
        </p:nvSpPr>
        <p:spPr>
          <a:xfrm>
            <a:off x="630936" y="640080"/>
            <a:ext cx="4818888" cy="1481328"/>
          </a:xfrm>
        </p:spPr>
        <p:txBody>
          <a:bodyPr anchor="b">
            <a:normAutofit/>
          </a:bodyPr>
          <a:lstStyle/>
          <a:p>
            <a:r>
              <a:rPr lang="en-US" sz="5600" dirty="0">
                <a:latin typeface="Aharoni" panose="02010803020104030203" pitchFamily="2" charset="-79"/>
                <a:cs typeface="Aharoni" panose="02010803020104030203" pitchFamily="2" charset="-79"/>
              </a:rPr>
              <a:t>Results</a:t>
            </a:r>
            <a:endParaRPr lang="en-US" sz="5600" dirty="0"/>
          </a:p>
        </p:txBody>
      </p:sp>
      <p:sp>
        <p:nvSpPr>
          <p:cNvPr id="73"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82FC623-DF27-6D41-A6CD-D408630CC792}"/>
              </a:ext>
            </a:extLst>
          </p:cNvPr>
          <p:cNvSpPr>
            <a:spLocks noGrp="1"/>
          </p:cNvSpPr>
          <p:nvPr>
            <p:ph idx="1"/>
          </p:nvPr>
        </p:nvSpPr>
        <p:spPr>
          <a:xfrm>
            <a:off x="630936" y="2660904"/>
            <a:ext cx="4818888" cy="3547872"/>
          </a:xfrm>
        </p:spPr>
        <p:txBody>
          <a:bodyPr anchor="t">
            <a:normAutofit/>
          </a:bodyPr>
          <a:lstStyle/>
          <a:p>
            <a:pPr>
              <a:lnSpc>
                <a:spcPct val="100000"/>
              </a:lnSpc>
            </a:pPr>
            <a:r>
              <a:rPr lang="en-US" sz="2400" dirty="0"/>
              <a:t>KNN gives the most similar (nearest neighbors) items (in our case movies) based on a distance metrics. In our case we have considered a cosine distance metrics. Based on this metric we have generated top 5 recommendations. </a:t>
            </a:r>
          </a:p>
          <a:p>
            <a:pPr>
              <a:lnSpc>
                <a:spcPct val="100000"/>
              </a:lnSpc>
            </a:pPr>
            <a:r>
              <a:rPr lang="en-US" sz="2400" dirty="0"/>
              <a:t>The best-case scenario: Cos0 = 1 which implies maximum similarity and the worst-case scenario: Cos90 = 0 which implies maximum dissimilarity. Our distance values are around 0.95 (closer to 1) which implies that our recommendations are very similar in features to our reviewed movie. </a:t>
            </a:r>
          </a:p>
          <a:p>
            <a:pPr marL="0" indent="0">
              <a:lnSpc>
                <a:spcPct val="100000"/>
              </a:lnSpc>
              <a:buNone/>
            </a:pPr>
            <a:endParaRPr lang="en-US" sz="2400" dirty="0"/>
          </a:p>
        </p:txBody>
      </p:sp>
      <mc:AlternateContent xmlns:mc="http://schemas.openxmlformats.org/markup-compatibility/2006">
        <mc:Choice xmlns:p14="http://schemas.microsoft.com/office/powerpoint/2010/main" Requires="p14">
          <p:contentPart p14:bwMode="auto" r:id="rId3">
            <p14:nvContentPartPr>
              <p14:cNvPr id="75" name="Ink 74">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p:pic>
            <p:nvPicPr>
              <p:cNvPr id="75" name="Ink 74">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5737403" y="1956150"/>
                <a:ext cx="36000" cy="32709"/>
              </a:xfrm>
              <a:prstGeom prst="rect">
                <a:avLst/>
              </a:prstGeom>
            </p:spPr>
          </p:pic>
        </mc:Fallback>
      </mc:AlternateContent>
      <p:pic>
        <p:nvPicPr>
          <p:cNvPr id="11266" name="Picture 2" descr="page7image63676544">
            <a:extLst>
              <a:ext uri="{FF2B5EF4-FFF2-40B4-BE49-F238E27FC236}">
                <a16:creationId xmlns:a16="http://schemas.microsoft.com/office/drawing/2014/main" id="{EEFEF934-F54F-FD4D-B891-27C1ED05990B}"/>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102096" y="3429000"/>
            <a:ext cx="5458968" cy="1351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79298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95905E-D7B8-9048-B81D-639BE0E9F030}"/>
              </a:ext>
            </a:extLst>
          </p:cNvPr>
          <p:cNvSpPr>
            <a:spLocks noGrp="1"/>
          </p:cNvSpPr>
          <p:nvPr>
            <p:ph type="title"/>
          </p:nvPr>
        </p:nvSpPr>
        <p:spPr>
          <a:xfrm>
            <a:off x="630936" y="786384"/>
            <a:ext cx="3419856" cy="1600200"/>
          </a:xfrm>
        </p:spPr>
        <p:txBody>
          <a:bodyPr anchor="ctr">
            <a:normAutofit/>
          </a:bodyPr>
          <a:lstStyle/>
          <a:p>
            <a:r>
              <a:rPr lang="en-US" sz="6000" dirty="0">
                <a:latin typeface="Aharoni" panose="02010803020104030203" pitchFamily="2" charset="-79"/>
                <a:cs typeface="Aharoni" panose="02010803020104030203" pitchFamily="2" charset="-79"/>
              </a:rPr>
              <a:t>Results</a:t>
            </a:r>
            <a:endParaRPr lang="en-US" sz="6000" dirty="0"/>
          </a:p>
        </p:txBody>
      </p:sp>
      <mc:AlternateContent xmlns:mc="http://schemas.openxmlformats.org/markup-compatibility/2006">
        <mc:Choice xmlns:p14="http://schemas.microsoft.com/office/powerpoint/2010/main" Requires="p14">
          <p:contentPart p14:bwMode="auto" r:id="rId3">
            <p14:nvContentPartPr>
              <p14:cNvPr id="138" name="Ink 137">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p:pic>
            <p:nvPicPr>
              <p:cNvPr id="138" name="Ink 137">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5737403" y="1956150"/>
                <a:ext cx="36000" cy="32709"/>
              </a:xfrm>
              <a:prstGeom prst="rect">
                <a:avLst/>
              </a:prstGeom>
            </p:spPr>
          </p:pic>
        </mc:Fallback>
      </mc:AlternateContent>
      <p:sp>
        <p:nvSpPr>
          <p:cNvPr id="140"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786384"/>
            <a:ext cx="18288" cy="1600200"/>
          </a:xfrm>
          <a:custGeom>
            <a:avLst/>
            <a:gdLst>
              <a:gd name="connsiteX0" fmla="*/ 0 w 18288"/>
              <a:gd name="connsiteY0" fmla="*/ 0 h 1600200"/>
              <a:gd name="connsiteX1" fmla="*/ 18288 w 18288"/>
              <a:gd name="connsiteY1" fmla="*/ 0 h 1600200"/>
              <a:gd name="connsiteX2" fmla="*/ 18288 w 18288"/>
              <a:gd name="connsiteY2" fmla="*/ 549402 h 1600200"/>
              <a:gd name="connsiteX3" fmla="*/ 18288 w 18288"/>
              <a:gd name="connsiteY3" fmla="*/ 1114806 h 1600200"/>
              <a:gd name="connsiteX4" fmla="*/ 18288 w 18288"/>
              <a:gd name="connsiteY4" fmla="*/ 1600200 h 1600200"/>
              <a:gd name="connsiteX5" fmla="*/ 0 w 18288"/>
              <a:gd name="connsiteY5" fmla="*/ 1600200 h 1600200"/>
              <a:gd name="connsiteX6" fmla="*/ 0 w 18288"/>
              <a:gd name="connsiteY6" fmla="*/ 1066800 h 1600200"/>
              <a:gd name="connsiteX7" fmla="*/ 0 w 18288"/>
              <a:gd name="connsiteY7" fmla="*/ 517398 h 1600200"/>
              <a:gd name="connsiteX8" fmla="*/ 0 w 18288"/>
              <a:gd name="connsiteY8"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 h="1600200" fill="none" extrusionOk="0">
                <a:moveTo>
                  <a:pt x="0" y="0"/>
                </a:moveTo>
                <a:cubicBezTo>
                  <a:pt x="4865" y="374"/>
                  <a:pt x="13608" y="53"/>
                  <a:pt x="18288" y="0"/>
                </a:cubicBezTo>
                <a:cubicBezTo>
                  <a:pt x="23286" y="215154"/>
                  <a:pt x="-6672" y="375145"/>
                  <a:pt x="18288" y="549402"/>
                </a:cubicBezTo>
                <a:cubicBezTo>
                  <a:pt x="43248" y="723659"/>
                  <a:pt x="44414" y="873011"/>
                  <a:pt x="18288" y="1114806"/>
                </a:cubicBezTo>
                <a:cubicBezTo>
                  <a:pt x="-7838" y="1356601"/>
                  <a:pt x="13030" y="1360490"/>
                  <a:pt x="18288" y="1600200"/>
                </a:cubicBezTo>
                <a:cubicBezTo>
                  <a:pt x="10638" y="1600772"/>
                  <a:pt x="4111" y="1599793"/>
                  <a:pt x="0" y="1600200"/>
                </a:cubicBezTo>
                <a:cubicBezTo>
                  <a:pt x="-6890" y="1375807"/>
                  <a:pt x="21339" y="1304563"/>
                  <a:pt x="0" y="1066800"/>
                </a:cubicBezTo>
                <a:cubicBezTo>
                  <a:pt x="-21339" y="829037"/>
                  <a:pt x="-23009" y="689986"/>
                  <a:pt x="0" y="517398"/>
                </a:cubicBezTo>
                <a:cubicBezTo>
                  <a:pt x="23009" y="344810"/>
                  <a:pt x="-9921" y="122345"/>
                  <a:pt x="0" y="0"/>
                </a:cubicBezTo>
                <a:close/>
              </a:path>
              <a:path w="18288" h="1600200" stroke="0" extrusionOk="0">
                <a:moveTo>
                  <a:pt x="0" y="0"/>
                </a:moveTo>
                <a:cubicBezTo>
                  <a:pt x="5341" y="9"/>
                  <a:pt x="11148" y="-611"/>
                  <a:pt x="18288" y="0"/>
                </a:cubicBezTo>
                <a:cubicBezTo>
                  <a:pt x="31387" y="104987"/>
                  <a:pt x="17137" y="300374"/>
                  <a:pt x="18288" y="485394"/>
                </a:cubicBezTo>
                <a:cubicBezTo>
                  <a:pt x="19439" y="670414"/>
                  <a:pt x="37394" y="922400"/>
                  <a:pt x="18288" y="1050798"/>
                </a:cubicBezTo>
                <a:cubicBezTo>
                  <a:pt x="-818" y="1179196"/>
                  <a:pt x="6556" y="1394957"/>
                  <a:pt x="18288" y="1600200"/>
                </a:cubicBezTo>
                <a:cubicBezTo>
                  <a:pt x="12642" y="1600430"/>
                  <a:pt x="3803" y="1599869"/>
                  <a:pt x="0" y="1600200"/>
                </a:cubicBezTo>
                <a:cubicBezTo>
                  <a:pt x="10832" y="1355159"/>
                  <a:pt x="-10163" y="1159269"/>
                  <a:pt x="0" y="1034796"/>
                </a:cubicBezTo>
                <a:cubicBezTo>
                  <a:pt x="10163" y="910323"/>
                  <a:pt x="5178" y="626710"/>
                  <a:pt x="0" y="469392"/>
                </a:cubicBezTo>
                <a:cubicBezTo>
                  <a:pt x="-5178" y="312074"/>
                  <a:pt x="20387" y="13747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84CD52C-FC8D-1E48-8505-3757DB7C33DF}"/>
              </a:ext>
            </a:extLst>
          </p:cNvPr>
          <p:cNvSpPr>
            <a:spLocks noGrp="1"/>
          </p:cNvSpPr>
          <p:nvPr>
            <p:ph idx="1"/>
          </p:nvPr>
        </p:nvSpPr>
        <p:spPr>
          <a:xfrm>
            <a:off x="4654295" y="786384"/>
            <a:ext cx="6894576" cy="1600200"/>
          </a:xfrm>
        </p:spPr>
        <p:txBody>
          <a:bodyPr anchor="ctr">
            <a:normAutofit/>
          </a:bodyPr>
          <a:lstStyle/>
          <a:p>
            <a:r>
              <a:rPr lang="en-US" sz="2000" dirty="0"/>
              <a:t>ALS based PySpark model has lowest computational time and is by far the fastest model to train because of parallel computing. </a:t>
            </a:r>
          </a:p>
          <a:p>
            <a:pPr marL="0" indent="0">
              <a:buNone/>
            </a:pPr>
            <a:endParaRPr lang="en-US" sz="2000" dirty="0"/>
          </a:p>
        </p:txBody>
      </p:sp>
      <p:pic>
        <p:nvPicPr>
          <p:cNvPr id="12291" name="Picture 3" descr="page7image63676336">
            <a:extLst>
              <a:ext uri="{FF2B5EF4-FFF2-40B4-BE49-F238E27FC236}">
                <a16:creationId xmlns:a16="http://schemas.microsoft.com/office/drawing/2014/main" id="{224A2584-CAF8-E642-8959-CF2A80369B49}"/>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01774" y="2386584"/>
            <a:ext cx="5468112" cy="3882552"/>
          </a:xfrm>
          <a:prstGeom prst="rect">
            <a:avLst/>
          </a:prstGeom>
          <a:noFill/>
          <a:extLst>
            <a:ext uri="{909E8E84-426E-40DD-AFC4-6F175D3DCCD1}">
              <a14:hiddenFill xmlns:a14="http://schemas.microsoft.com/office/drawing/2010/main">
                <a:solidFill>
                  <a:srgbClr val="FFFFFF"/>
                </a:solidFill>
              </a14:hiddenFill>
            </a:ext>
          </a:extLst>
        </p:spPr>
      </p:pic>
      <p:pic>
        <p:nvPicPr>
          <p:cNvPr id="12289" name="Picture 1" descr="page7image63668432">
            <a:extLst>
              <a:ext uri="{FF2B5EF4-FFF2-40B4-BE49-F238E27FC236}">
                <a16:creationId xmlns:a16="http://schemas.microsoft.com/office/drawing/2014/main" id="{82A0E6A7-CDBB-0F4A-A6AA-46D794DA19FC}"/>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61411" y="2838594"/>
            <a:ext cx="6502775" cy="1934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92539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15" name="Rectangle 6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27CD68-C2BD-D641-8CEB-1EAA80EE89E1}"/>
              </a:ext>
            </a:extLst>
          </p:cNvPr>
          <p:cNvSpPr>
            <a:spLocks noGrp="1"/>
          </p:cNvSpPr>
          <p:nvPr>
            <p:ph type="title"/>
          </p:nvPr>
        </p:nvSpPr>
        <p:spPr>
          <a:xfrm>
            <a:off x="630936" y="630936"/>
            <a:ext cx="3419856" cy="1463040"/>
          </a:xfrm>
        </p:spPr>
        <p:txBody>
          <a:bodyPr anchor="ctr">
            <a:normAutofit/>
          </a:bodyPr>
          <a:lstStyle/>
          <a:p>
            <a:r>
              <a:rPr lang="en-US" sz="6000" dirty="0">
                <a:latin typeface="Aharoni" panose="02010803020104030203" pitchFamily="2" charset="-79"/>
                <a:cs typeface="Aharoni" panose="02010803020104030203" pitchFamily="2" charset="-79"/>
              </a:rPr>
              <a:t>Results</a:t>
            </a:r>
          </a:p>
        </p:txBody>
      </p:sp>
      <p:sp>
        <p:nvSpPr>
          <p:cNvPr id="3" name="Content Placeholder 2">
            <a:extLst>
              <a:ext uri="{FF2B5EF4-FFF2-40B4-BE49-F238E27FC236}">
                <a16:creationId xmlns:a16="http://schemas.microsoft.com/office/drawing/2014/main" id="{3E361178-C760-2349-A92C-A72824C88016}"/>
              </a:ext>
            </a:extLst>
          </p:cNvPr>
          <p:cNvSpPr>
            <a:spLocks noGrp="1"/>
          </p:cNvSpPr>
          <p:nvPr>
            <p:ph idx="1"/>
          </p:nvPr>
        </p:nvSpPr>
        <p:spPr>
          <a:xfrm>
            <a:off x="4654295" y="630936"/>
            <a:ext cx="6894576" cy="1463040"/>
          </a:xfrm>
        </p:spPr>
        <p:txBody>
          <a:bodyPr anchor="ctr">
            <a:normAutofit/>
          </a:bodyPr>
          <a:lstStyle/>
          <a:p>
            <a:r>
              <a:rPr lang="en-US" sz="2000"/>
              <a:t>Exploring the features of a playlist we find that user has inclined taste towards tracks that have a high danceability and energy along with tracks which have a high tempo. The user prefers music that is more positive and livelier and is softer. Based on these decisions we have recommended 20 Tracks. </a:t>
            </a:r>
          </a:p>
          <a:p>
            <a:pPr marL="0" indent="0">
              <a:buNone/>
            </a:pPr>
            <a:endParaRPr lang="en-US" sz="2000"/>
          </a:p>
        </p:txBody>
      </p:sp>
      <mc:AlternateContent xmlns:mc="http://schemas.openxmlformats.org/markup-compatibility/2006">
        <mc:Choice xmlns:p14="http://schemas.microsoft.com/office/powerpoint/2010/main" Requires="p14">
          <p:contentPart p14:bwMode="auto" r:id="rId2">
            <p14:nvContentPartPr>
              <p14:cNvPr id="13316" name="Ink 71">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p:pic>
            <p:nvPicPr>
              <p:cNvPr id="13316" name="Ink 71">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sp>
        <p:nvSpPr>
          <p:cNvPr id="13317"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704088"/>
            <a:ext cx="18288" cy="1316736"/>
          </a:xfrm>
          <a:custGeom>
            <a:avLst/>
            <a:gdLst>
              <a:gd name="connsiteX0" fmla="*/ 0 w 18288"/>
              <a:gd name="connsiteY0" fmla="*/ 0 h 1316736"/>
              <a:gd name="connsiteX1" fmla="*/ 18288 w 18288"/>
              <a:gd name="connsiteY1" fmla="*/ 0 h 1316736"/>
              <a:gd name="connsiteX2" fmla="*/ 18288 w 18288"/>
              <a:gd name="connsiteY2" fmla="*/ 632033 h 1316736"/>
              <a:gd name="connsiteX3" fmla="*/ 18288 w 18288"/>
              <a:gd name="connsiteY3" fmla="*/ 1316736 h 1316736"/>
              <a:gd name="connsiteX4" fmla="*/ 0 w 18288"/>
              <a:gd name="connsiteY4" fmla="*/ 1316736 h 1316736"/>
              <a:gd name="connsiteX5" fmla="*/ 0 w 18288"/>
              <a:gd name="connsiteY5" fmla="*/ 671535 h 1316736"/>
              <a:gd name="connsiteX6" fmla="*/ 0 w 18288"/>
              <a:gd name="connsiteY6" fmla="*/ 0 h 1316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88" h="1316736" fill="none" extrusionOk="0">
                <a:moveTo>
                  <a:pt x="0" y="0"/>
                </a:moveTo>
                <a:cubicBezTo>
                  <a:pt x="5414" y="683"/>
                  <a:pt x="12510" y="720"/>
                  <a:pt x="18288" y="0"/>
                </a:cubicBezTo>
                <a:cubicBezTo>
                  <a:pt x="11385" y="276484"/>
                  <a:pt x="47354" y="495364"/>
                  <a:pt x="18288" y="632033"/>
                </a:cubicBezTo>
                <a:cubicBezTo>
                  <a:pt x="-10778" y="768702"/>
                  <a:pt x="26786" y="1005085"/>
                  <a:pt x="18288" y="1316736"/>
                </a:cubicBezTo>
                <a:cubicBezTo>
                  <a:pt x="9577" y="1315893"/>
                  <a:pt x="6900" y="1316365"/>
                  <a:pt x="0" y="1316736"/>
                </a:cubicBezTo>
                <a:cubicBezTo>
                  <a:pt x="-29997" y="1144491"/>
                  <a:pt x="20055" y="926108"/>
                  <a:pt x="0" y="671535"/>
                </a:cubicBezTo>
                <a:cubicBezTo>
                  <a:pt x="-20055" y="416962"/>
                  <a:pt x="15787" y="211813"/>
                  <a:pt x="0" y="0"/>
                </a:cubicBezTo>
                <a:close/>
              </a:path>
              <a:path w="18288" h="1316736" stroke="0" extrusionOk="0">
                <a:moveTo>
                  <a:pt x="0" y="0"/>
                </a:moveTo>
                <a:cubicBezTo>
                  <a:pt x="5341" y="9"/>
                  <a:pt x="11148" y="-611"/>
                  <a:pt x="18288" y="0"/>
                </a:cubicBezTo>
                <a:cubicBezTo>
                  <a:pt x="-6741" y="195124"/>
                  <a:pt x="36996" y="409062"/>
                  <a:pt x="18288" y="618866"/>
                </a:cubicBezTo>
                <a:cubicBezTo>
                  <a:pt x="-420" y="828670"/>
                  <a:pt x="28345" y="1144651"/>
                  <a:pt x="18288" y="1316736"/>
                </a:cubicBezTo>
                <a:cubicBezTo>
                  <a:pt x="10476" y="1317615"/>
                  <a:pt x="8805" y="1316987"/>
                  <a:pt x="0" y="1316736"/>
                </a:cubicBezTo>
                <a:cubicBezTo>
                  <a:pt x="30302" y="1053606"/>
                  <a:pt x="-1997" y="890047"/>
                  <a:pt x="0" y="671535"/>
                </a:cubicBezTo>
                <a:cubicBezTo>
                  <a:pt x="1997" y="453023"/>
                  <a:pt x="-25538" y="322042"/>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3" name="Picture 1" descr="page6image63635456">
            <a:extLst>
              <a:ext uri="{FF2B5EF4-FFF2-40B4-BE49-F238E27FC236}">
                <a16:creationId xmlns:a16="http://schemas.microsoft.com/office/drawing/2014/main" id="{654ADFA2-9A47-DE40-9DCE-ED267324BA1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965580" y="2290936"/>
            <a:ext cx="8248647" cy="3959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76794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DBCDBE-C711-6D41-88B7-C4395DF52D40}"/>
              </a:ext>
            </a:extLst>
          </p:cNvPr>
          <p:cNvSpPr>
            <a:spLocks noGrp="1"/>
          </p:cNvSpPr>
          <p:nvPr>
            <p:ph type="title"/>
          </p:nvPr>
        </p:nvSpPr>
        <p:spPr>
          <a:xfrm>
            <a:off x="630936" y="640080"/>
            <a:ext cx="4818888" cy="1481328"/>
          </a:xfrm>
        </p:spPr>
        <p:txBody>
          <a:bodyPr anchor="b">
            <a:normAutofit/>
          </a:bodyPr>
          <a:lstStyle/>
          <a:p>
            <a:r>
              <a:rPr lang="en-US" sz="5600" dirty="0">
                <a:latin typeface="Aharoni" panose="02010803020104030203" pitchFamily="2" charset="-79"/>
                <a:cs typeface="Aharoni" panose="02010803020104030203" pitchFamily="2" charset="-79"/>
              </a:rPr>
              <a:t>Results</a:t>
            </a:r>
          </a:p>
        </p:txBody>
      </p:sp>
      <p:sp>
        <p:nvSpPr>
          <p:cNvPr id="73"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0540B62-5A00-0B4D-84BA-F2A6385F16F7}"/>
              </a:ext>
            </a:extLst>
          </p:cNvPr>
          <p:cNvSpPr>
            <a:spLocks noGrp="1"/>
          </p:cNvSpPr>
          <p:nvPr>
            <p:ph idx="1"/>
          </p:nvPr>
        </p:nvSpPr>
        <p:spPr>
          <a:xfrm>
            <a:off x="630936" y="2660904"/>
            <a:ext cx="4818888" cy="3547872"/>
          </a:xfrm>
        </p:spPr>
        <p:txBody>
          <a:bodyPr anchor="t">
            <a:normAutofit/>
          </a:bodyPr>
          <a:lstStyle/>
          <a:p>
            <a:r>
              <a:rPr lang="en-US" dirty="0"/>
              <a:t>IMDB Weighted Average Algorithm was also used along with collaborative filtering to generate recommendations based on max weighted average ratings.</a:t>
            </a:r>
          </a:p>
          <a:p>
            <a:r>
              <a:rPr lang="en-US" dirty="0"/>
              <a:t>The algorithm  </a:t>
            </a:r>
          </a:p>
          <a:p>
            <a:pPr marL="0" indent="0">
              <a:buNone/>
            </a:pPr>
            <a:endParaRPr lang="en-US" dirty="0"/>
          </a:p>
          <a:p>
            <a:pPr marL="0" indent="0">
              <a:buNone/>
            </a:pPr>
            <a:endParaRPr lang="en-US" dirty="0"/>
          </a:p>
          <a:p>
            <a:endParaRPr lang="en-US" dirty="0"/>
          </a:p>
        </p:txBody>
      </p:sp>
      <mc:AlternateContent xmlns:mc="http://schemas.openxmlformats.org/markup-compatibility/2006">
        <mc:Choice xmlns:p14="http://schemas.microsoft.com/office/powerpoint/2010/main" Requires="p14">
          <p:contentPart p14:bwMode="auto" r:id="rId2">
            <p14:nvContentPartPr>
              <p14:cNvPr id="75" name="Ink 74">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p:pic>
            <p:nvPicPr>
              <p:cNvPr id="75" name="Ink 74">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14338" name="Picture 2" descr="page7image63684240">
            <a:extLst>
              <a:ext uri="{FF2B5EF4-FFF2-40B4-BE49-F238E27FC236}">
                <a16:creationId xmlns:a16="http://schemas.microsoft.com/office/drawing/2014/main" id="{CA53D05F-56F2-AD4C-88E6-647B6BCD711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099048" y="2050611"/>
            <a:ext cx="5458968" cy="2756778"/>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descr="page5image63678832">
            <a:extLst>
              <a:ext uri="{FF2B5EF4-FFF2-40B4-BE49-F238E27FC236}">
                <a16:creationId xmlns:a16="http://schemas.microsoft.com/office/drawing/2014/main" id="{EDB9522F-4487-C04D-90C7-FF8ADBBCEC8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r="60248" b="1957"/>
          <a:stretch/>
        </p:blipFill>
        <p:spPr bwMode="auto">
          <a:xfrm>
            <a:off x="2587336" y="4688115"/>
            <a:ext cx="1857829" cy="58521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CE03A5AF-494E-8B40-8667-28167F53E55C}"/>
              </a:ext>
            </a:extLst>
          </p:cNvPr>
          <p:cNvCxnSpPr>
            <a:cxnSpLocks/>
          </p:cNvCxnSpPr>
          <p:nvPr/>
        </p:nvCxnSpPr>
        <p:spPr>
          <a:xfrm>
            <a:off x="2182091" y="4980723"/>
            <a:ext cx="5818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9410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7" name="Rectangle 9">
            <a:extLst>
              <a:ext uri="{FF2B5EF4-FFF2-40B4-BE49-F238E27FC236}">
                <a16:creationId xmlns:a16="http://schemas.microsoft.com/office/drawing/2014/main" id="{B768BC45-6978-4563-AFFC-4378E82C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lored rectangle">
            <a:extLst>
              <a:ext uri="{FF2B5EF4-FFF2-40B4-BE49-F238E27FC236}">
                <a16:creationId xmlns:a16="http://schemas.microsoft.com/office/drawing/2014/main" id="{A80A8067-64B4-47DF-9C4D-88D9ADEC2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9EEF22-60A3-EF4A-B8B6-B63092CB5F6A}"/>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9600" dirty="0">
                <a:solidFill>
                  <a:schemeClr val="bg1"/>
                </a:solidFill>
              </a:rPr>
              <a:t>Conclusion and Future Scope</a:t>
            </a:r>
          </a:p>
        </p:txBody>
      </p:sp>
      <p:sp>
        <p:nvSpPr>
          <p:cNvPr id="19" name="Rectangle 6">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2991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3823B4-6BC6-7E42-9672-A1121F965F84}"/>
              </a:ext>
            </a:extLst>
          </p:cNvPr>
          <p:cNvSpPr>
            <a:spLocks noGrp="1"/>
          </p:cNvSpPr>
          <p:nvPr>
            <p:ph type="title"/>
          </p:nvPr>
        </p:nvSpPr>
        <p:spPr>
          <a:xfrm>
            <a:off x="841248" y="548640"/>
            <a:ext cx="3419540" cy="5431536"/>
          </a:xfrm>
        </p:spPr>
        <p:txBody>
          <a:bodyPr>
            <a:normAutofit/>
          </a:bodyPr>
          <a:lstStyle/>
          <a:p>
            <a:r>
              <a:rPr lang="en-US" sz="4700" dirty="0">
                <a:latin typeface="Aharoni" panose="02010803020104030203" pitchFamily="2" charset="-79"/>
                <a:cs typeface="Aharoni" panose="02010803020104030203" pitchFamily="2" charset="-79"/>
              </a:rPr>
              <a:t>Conclusion</a:t>
            </a:r>
          </a:p>
        </p:txBody>
      </p:sp>
      <p:sp>
        <p:nvSpPr>
          <p:cNvPr id="17" name="Rectangle 6">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39411"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accent1"/>
          </a:solidFill>
          <a:ln w="41275"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2">
            <a:extLst>
              <a:ext uri="{FF2B5EF4-FFF2-40B4-BE49-F238E27FC236}">
                <a16:creationId xmlns:a16="http://schemas.microsoft.com/office/drawing/2014/main" id="{AD0938C3-37B2-8542-95C9-4EE89AE50E8E}"/>
              </a:ext>
            </a:extLst>
          </p:cNvPr>
          <p:cNvSpPr>
            <a:spLocks noGrp="1"/>
          </p:cNvSpPr>
          <p:nvPr>
            <p:ph idx="1"/>
          </p:nvPr>
        </p:nvSpPr>
        <p:spPr>
          <a:xfrm>
            <a:off x="5298595" y="552091"/>
            <a:ext cx="6052158" cy="5431536"/>
          </a:xfrm>
        </p:spPr>
        <p:txBody>
          <a:bodyPr anchor="ctr">
            <a:normAutofit/>
          </a:bodyPr>
          <a:lstStyle/>
          <a:p>
            <a:r>
              <a:rPr lang="en-US"/>
              <a:t>Recommender Systems are an important application of AI and through this project I have tried to explore in depth about the different approaches to recommend more personalized music or videos. </a:t>
            </a:r>
          </a:p>
          <a:p>
            <a:r>
              <a:rPr lang="en-US"/>
              <a:t>I have also tried to deep dive methods used by organizations in the Entertainment Industry to recommend content to users to keep them hooked. I hope to continue to explore more about recommender systems in the future. </a:t>
            </a:r>
          </a:p>
          <a:p>
            <a:endParaRPr lang="en-US"/>
          </a:p>
        </p:txBody>
      </p:sp>
    </p:spTree>
    <p:extLst>
      <p:ext uri="{BB962C8B-B14F-4D97-AF65-F5344CB8AC3E}">
        <p14:creationId xmlns:p14="http://schemas.microsoft.com/office/powerpoint/2010/main" val="39941790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C31FD2-03BB-5743-BF0B-1AAD58C34D87}"/>
              </a:ext>
            </a:extLst>
          </p:cNvPr>
          <p:cNvSpPr>
            <a:spLocks noGrp="1"/>
          </p:cNvSpPr>
          <p:nvPr>
            <p:ph type="title"/>
          </p:nvPr>
        </p:nvSpPr>
        <p:spPr>
          <a:xfrm>
            <a:off x="433754" y="548640"/>
            <a:ext cx="3971778" cy="5431536"/>
          </a:xfrm>
        </p:spPr>
        <p:txBody>
          <a:bodyPr>
            <a:normAutofit/>
          </a:bodyPr>
          <a:lstStyle/>
          <a:p>
            <a:r>
              <a:rPr lang="en-US" sz="4700" dirty="0">
                <a:latin typeface="Aharoni" panose="02010803020104030203" pitchFamily="2" charset="-79"/>
                <a:cs typeface="Aharoni" panose="02010803020104030203" pitchFamily="2" charset="-79"/>
              </a:rPr>
              <a:t>Future Scope</a:t>
            </a:r>
          </a:p>
        </p:txBody>
      </p:sp>
      <p:sp>
        <p:nvSpPr>
          <p:cNvPr id="10" name="Rectangle 6">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39411"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accent1"/>
          </a:solidFill>
          <a:ln w="41275"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E24CAC5-1EC8-5544-AEB9-8DCEDFDF6D6C}"/>
              </a:ext>
            </a:extLst>
          </p:cNvPr>
          <p:cNvSpPr>
            <a:spLocks noGrp="1"/>
          </p:cNvSpPr>
          <p:nvPr>
            <p:ph idx="1"/>
          </p:nvPr>
        </p:nvSpPr>
        <p:spPr>
          <a:xfrm>
            <a:off x="5298595" y="552091"/>
            <a:ext cx="6052158" cy="5431536"/>
          </a:xfrm>
        </p:spPr>
        <p:txBody>
          <a:bodyPr anchor="ctr">
            <a:normAutofit/>
          </a:bodyPr>
          <a:lstStyle/>
          <a:p>
            <a:pPr>
              <a:lnSpc>
                <a:spcPct val="100000"/>
              </a:lnSpc>
            </a:pPr>
            <a:endParaRPr lang="en-US" sz="2600" dirty="0"/>
          </a:p>
          <a:p>
            <a:pPr>
              <a:lnSpc>
                <a:spcPct val="100000"/>
              </a:lnSpc>
            </a:pPr>
            <a:r>
              <a:rPr lang="en-US" sz="2600" dirty="0"/>
              <a:t>Content Creator’s Perspective - A further point of research could be to look at the content creator’s perspective for recommendation systems. In the media and entertainment industry which genre of music or a type of music is currently popular among listeners. This can help many young artists reach and appeal to a larger audience. Similarly for movies and videos. AI can help producers gauge the audience interests and help make commercial films which have a larger appeal. </a:t>
            </a:r>
          </a:p>
          <a:p>
            <a:pPr>
              <a:lnSpc>
                <a:spcPct val="100000"/>
              </a:lnSpc>
            </a:pPr>
            <a:r>
              <a:rPr lang="en-US" sz="2600" dirty="0"/>
              <a:t>Image Processing - Images give a lot of information of the data. For example movie posters can be processed and categorized into a genre and new movies could be recommended based on these genres. </a:t>
            </a:r>
          </a:p>
          <a:p>
            <a:pPr marL="0" indent="0">
              <a:lnSpc>
                <a:spcPct val="100000"/>
              </a:lnSpc>
              <a:buNone/>
            </a:pPr>
            <a:endParaRPr lang="en-US" sz="2600" dirty="0"/>
          </a:p>
          <a:p>
            <a:pPr>
              <a:lnSpc>
                <a:spcPct val="100000"/>
              </a:lnSpc>
            </a:pPr>
            <a:endParaRPr lang="en-US" sz="2600" dirty="0"/>
          </a:p>
        </p:txBody>
      </p:sp>
    </p:spTree>
    <p:extLst>
      <p:ext uri="{BB962C8B-B14F-4D97-AF65-F5344CB8AC3E}">
        <p14:creationId xmlns:p14="http://schemas.microsoft.com/office/powerpoint/2010/main" val="20755793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1" name="Rectangle 20">
            <a:extLst>
              <a:ext uri="{FF2B5EF4-FFF2-40B4-BE49-F238E27FC236}">
                <a16:creationId xmlns:a16="http://schemas.microsoft.com/office/drawing/2014/main" id="{F12E7CC5-C78B-4EBD-9565-3FA00FAA6C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3A4529A5-F675-429F-8044-01372BB134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1"/>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97D6976-C553-9241-B6C3-BEEA26151E9A}"/>
              </a:ext>
            </a:extLst>
          </p:cNvPr>
          <p:cNvSpPr>
            <a:spLocks noGrp="1"/>
          </p:cNvSpPr>
          <p:nvPr>
            <p:ph type="title"/>
          </p:nvPr>
        </p:nvSpPr>
        <p:spPr>
          <a:xfrm>
            <a:off x="5622061" y="762538"/>
            <a:ext cx="5649349" cy="3199862"/>
          </a:xfrm>
        </p:spPr>
        <p:txBody>
          <a:bodyPr vert="horz" lIns="91440" tIns="45720" rIns="91440" bIns="45720" rtlCol="0" anchor="b">
            <a:normAutofit/>
          </a:bodyPr>
          <a:lstStyle/>
          <a:p>
            <a:r>
              <a:rPr lang="en-US" sz="8000">
                <a:solidFill>
                  <a:srgbClr val="FBF9F6"/>
                </a:solidFill>
              </a:rPr>
              <a:t>Thank You</a:t>
            </a:r>
          </a:p>
        </p:txBody>
      </p:sp>
      <p:pic>
        <p:nvPicPr>
          <p:cNvPr id="7" name="Graphic 6" descr="Smiling Face with No Fill">
            <a:extLst>
              <a:ext uri="{FF2B5EF4-FFF2-40B4-BE49-F238E27FC236}">
                <a16:creationId xmlns:a16="http://schemas.microsoft.com/office/drawing/2014/main" id="{63E2FA2D-911B-4FFE-BBF6-77D6A3C44D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25" name="Rectangle 6">
            <a:extLst>
              <a:ext uri="{FF2B5EF4-FFF2-40B4-BE49-F238E27FC236}">
                <a16:creationId xmlns:a16="http://schemas.microsoft.com/office/drawing/2014/main" id="{63DAB858-5A0C-4AFF-AAC6-705EDF8DB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17682" y="4043302"/>
            <a:ext cx="5303520" cy="27432"/>
          </a:xfrm>
          <a:custGeom>
            <a:avLst/>
            <a:gdLst>
              <a:gd name="connsiteX0" fmla="*/ 0 w 5303520"/>
              <a:gd name="connsiteY0" fmla="*/ 0 h 27432"/>
              <a:gd name="connsiteX1" fmla="*/ 556870 w 5303520"/>
              <a:gd name="connsiteY1" fmla="*/ 0 h 27432"/>
              <a:gd name="connsiteX2" fmla="*/ 1272845 w 5303520"/>
              <a:gd name="connsiteY2" fmla="*/ 0 h 27432"/>
              <a:gd name="connsiteX3" fmla="*/ 1882750 w 5303520"/>
              <a:gd name="connsiteY3" fmla="*/ 0 h 27432"/>
              <a:gd name="connsiteX4" fmla="*/ 2439619 w 5303520"/>
              <a:gd name="connsiteY4" fmla="*/ 0 h 27432"/>
              <a:gd name="connsiteX5" fmla="*/ 3155594 w 5303520"/>
              <a:gd name="connsiteY5" fmla="*/ 0 h 27432"/>
              <a:gd name="connsiteX6" fmla="*/ 3818534 w 5303520"/>
              <a:gd name="connsiteY6" fmla="*/ 0 h 27432"/>
              <a:gd name="connsiteX7" fmla="*/ 4481474 w 5303520"/>
              <a:gd name="connsiteY7" fmla="*/ 0 h 27432"/>
              <a:gd name="connsiteX8" fmla="*/ 5303520 w 5303520"/>
              <a:gd name="connsiteY8" fmla="*/ 0 h 27432"/>
              <a:gd name="connsiteX9" fmla="*/ 5303520 w 5303520"/>
              <a:gd name="connsiteY9" fmla="*/ 27432 h 27432"/>
              <a:gd name="connsiteX10" fmla="*/ 4746650 w 5303520"/>
              <a:gd name="connsiteY10" fmla="*/ 27432 h 27432"/>
              <a:gd name="connsiteX11" fmla="*/ 4242816 w 5303520"/>
              <a:gd name="connsiteY11" fmla="*/ 27432 h 27432"/>
              <a:gd name="connsiteX12" fmla="*/ 3526841 w 5303520"/>
              <a:gd name="connsiteY12" fmla="*/ 27432 h 27432"/>
              <a:gd name="connsiteX13" fmla="*/ 2969971 w 5303520"/>
              <a:gd name="connsiteY13" fmla="*/ 27432 h 27432"/>
              <a:gd name="connsiteX14" fmla="*/ 2253996 w 5303520"/>
              <a:gd name="connsiteY14" fmla="*/ 27432 h 27432"/>
              <a:gd name="connsiteX15" fmla="*/ 1484986 w 5303520"/>
              <a:gd name="connsiteY15" fmla="*/ 27432 h 27432"/>
              <a:gd name="connsiteX16" fmla="*/ 875081 w 5303520"/>
              <a:gd name="connsiteY16" fmla="*/ 27432 h 27432"/>
              <a:gd name="connsiteX17" fmla="*/ 0 w 5303520"/>
              <a:gd name="connsiteY17" fmla="*/ 27432 h 27432"/>
              <a:gd name="connsiteX18" fmla="*/ 0 w 5303520"/>
              <a:gd name="connsiteY18"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303520" h="27432" fill="none" extrusionOk="0">
                <a:moveTo>
                  <a:pt x="0" y="0"/>
                </a:moveTo>
                <a:cubicBezTo>
                  <a:pt x="191807" y="-19560"/>
                  <a:pt x="373092" y="14032"/>
                  <a:pt x="556870" y="0"/>
                </a:cubicBezTo>
                <a:cubicBezTo>
                  <a:pt x="740648" y="-14032"/>
                  <a:pt x="1109645" y="5886"/>
                  <a:pt x="1272845" y="0"/>
                </a:cubicBezTo>
                <a:cubicBezTo>
                  <a:pt x="1436045" y="-5886"/>
                  <a:pt x="1723352" y="-21940"/>
                  <a:pt x="1882750" y="0"/>
                </a:cubicBezTo>
                <a:cubicBezTo>
                  <a:pt x="2042148" y="21940"/>
                  <a:pt x="2308812" y="-23394"/>
                  <a:pt x="2439619" y="0"/>
                </a:cubicBezTo>
                <a:cubicBezTo>
                  <a:pt x="2570426" y="23394"/>
                  <a:pt x="2936980" y="-3315"/>
                  <a:pt x="3155594" y="0"/>
                </a:cubicBezTo>
                <a:cubicBezTo>
                  <a:pt x="3374208" y="3315"/>
                  <a:pt x="3528026" y="24519"/>
                  <a:pt x="3818534" y="0"/>
                </a:cubicBezTo>
                <a:cubicBezTo>
                  <a:pt x="4109042" y="-24519"/>
                  <a:pt x="4161759" y="-18720"/>
                  <a:pt x="4481474" y="0"/>
                </a:cubicBezTo>
                <a:cubicBezTo>
                  <a:pt x="4801189" y="18720"/>
                  <a:pt x="5011126" y="27308"/>
                  <a:pt x="5303520" y="0"/>
                </a:cubicBezTo>
                <a:cubicBezTo>
                  <a:pt x="5303593" y="13343"/>
                  <a:pt x="5303797" y="14402"/>
                  <a:pt x="5303520" y="27432"/>
                </a:cubicBezTo>
                <a:cubicBezTo>
                  <a:pt x="5132450" y="9645"/>
                  <a:pt x="4953391" y="27858"/>
                  <a:pt x="4746650" y="27432"/>
                </a:cubicBezTo>
                <a:cubicBezTo>
                  <a:pt x="4539909" y="27007"/>
                  <a:pt x="4361261" y="16312"/>
                  <a:pt x="4242816" y="27432"/>
                </a:cubicBezTo>
                <a:cubicBezTo>
                  <a:pt x="4124371" y="38552"/>
                  <a:pt x="3754907" y="30170"/>
                  <a:pt x="3526841" y="27432"/>
                </a:cubicBezTo>
                <a:cubicBezTo>
                  <a:pt x="3298775" y="24694"/>
                  <a:pt x="3164473" y="13057"/>
                  <a:pt x="2969971" y="27432"/>
                </a:cubicBezTo>
                <a:cubicBezTo>
                  <a:pt x="2775469" y="41808"/>
                  <a:pt x="2608536" y="11194"/>
                  <a:pt x="2253996" y="27432"/>
                </a:cubicBezTo>
                <a:cubicBezTo>
                  <a:pt x="1899456" y="43670"/>
                  <a:pt x="1752044" y="37933"/>
                  <a:pt x="1484986" y="27432"/>
                </a:cubicBezTo>
                <a:cubicBezTo>
                  <a:pt x="1217928" y="16932"/>
                  <a:pt x="1060609" y="4360"/>
                  <a:pt x="875081" y="27432"/>
                </a:cubicBezTo>
                <a:cubicBezTo>
                  <a:pt x="689553" y="50504"/>
                  <a:pt x="188846" y="34372"/>
                  <a:pt x="0" y="27432"/>
                </a:cubicBezTo>
                <a:cubicBezTo>
                  <a:pt x="-1027" y="16774"/>
                  <a:pt x="589" y="8401"/>
                  <a:pt x="0" y="0"/>
                </a:cubicBezTo>
                <a:close/>
              </a:path>
              <a:path w="5303520" h="27432" stroke="0" extrusionOk="0">
                <a:moveTo>
                  <a:pt x="0" y="0"/>
                </a:moveTo>
                <a:cubicBezTo>
                  <a:pt x="181149" y="2038"/>
                  <a:pt x="442175" y="-27591"/>
                  <a:pt x="609905" y="0"/>
                </a:cubicBezTo>
                <a:cubicBezTo>
                  <a:pt x="777636" y="27591"/>
                  <a:pt x="947554" y="-24271"/>
                  <a:pt x="1113739" y="0"/>
                </a:cubicBezTo>
                <a:cubicBezTo>
                  <a:pt x="1279924" y="24271"/>
                  <a:pt x="1721318" y="-30891"/>
                  <a:pt x="1882750" y="0"/>
                </a:cubicBezTo>
                <a:cubicBezTo>
                  <a:pt x="2044182" y="30891"/>
                  <a:pt x="2270822" y="-14002"/>
                  <a:pt x="2492654" y="0"/>
                </a:cubicBezTo>
                <a:cubicBezTo>
                  <a:pt x="2714486" y="14002"/>
                  <a:pt x="2822632" y="27292"/>
                  <a:pt x="3102559" y="0"/>
                </a:cubicBezTo>
                <a:cubicBezTo>
                  <a:pt x="3382487" y="-27292"/>
                  <a:pt x="3489743" y="-31235"/>
                  <a:pt x="3871570" y="0"/>
                </a:cubicBezTo>
                <a:cubicBezTo>
                  <a:pt x="4253397" y="31235"/>
                  <a:pt x="4301475" y="22800"/>
                  <a:pt x="4428439" y="0"/>
                </a:cubicBezTo>
                <a:cubicBezTo>
                  <a:pt x="4555403" y="-22800"/>
                  <a:pt x="5018410" y="43534"/>
                  <a:pt x="5303520" y="0"/>
                </a:cubicBezTo>
                <a:cubicBezTo>
                  <a:pt x="5303295" y="13080"/>
                  <a:pt x="5304172" y="14823"/>
                  <a:pt x="5303520" y="27432"/>
                </a:cubicBezTo>
                <a:cubicBezTo>
                  <a:pt x="5082751" y="27600"/>
                  <a:pt x="4993374" y="33244"/>
                  <a:pt x="4746650" y="27432"/>
                </a:cubicBezTo>
                <a:cubicBezTo>
                  <a:pt x="4499926" y="21621"/>
                  <a:pt x="4368648" y="1957"/>
                  <a:pt x="4083710" y="27432"/>
                </a:cubicBezTo>
                <a:cubicBezTo>
                  <a:pt x="3798772" y="52907"/>
                  <a:pt x="3729434" y="14645"/>
                  <a:pt x="3473806" y="27432"/>
                </a:cubicBezTo>
                <a:cubicBezTo>
                  <a:pt x="3218178" y="40219"/>
                  <a:pt x="3056855" y="39147"/>
                  <a:pt x="2704795" y="27432"/>
                </a:cubicBezTo>
                <a:cubicBezTo>
                  <a:pt x="2352735" y="15717"/>
                  <a:pt x="2319447" y="38401"/>
                  <a:pt x="1935785" y="27432"/>
                </a:cubicBezTo>
                <a:cubicBezTo>
                  <a:pt x="1552123" y="16464"/>
                  <a:pt x="1532619" y="8678"/>
                  <a:pt x="1378915" y="27432"/>
                </a:cubicBezTo>
                <a:cubicBezTo>
                  <a:pt x="1225211" y="46187"/>
                  <a:pt x="1038692" y="43452"/>
                  <a:pt x="715975" y="27432"/>
                </a:cubicBezTo>
                <a:cubicBezTo>
                  <a:pt x="393258" y="11412"/>
                  <a:pt x="303768" y="36088"/>
                  <a:pt x="0" y="27432"/>
                </a:cubicBezTo>
                <a:cubicBezTo>
                  <a:pt x="151" y="17585"/>
                  <a:pt x="-198" y="13251"/>
                  <a:pt x="0" y="0"/>
                </a:cubicBezTo>
                <a:close/>
              </a:path>
            </a:pathLst>
          </a:custGeom>
          <a:solidFill>
            <a:srgbClr val="FBF9F6"/>
          </a:solidFill>
          <a:ln w="41275" cap="rnd">
            <a:solidFill>
              <a:srgbClr val="FBF9F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14157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C182EB-7FE4-4842-8E44-0B4543F66E0D}"/>
              </a:ext>
            </a:extLst>
          </p:cNvPr>
          <p:cNvSpPr>
            <a:spLocks noGrp="1"/>
          </p:cNvSpPr>
          <p:nvPr>
            <p:ph type="title"/>
          </p:nvPr>
        </p:nvSpPr>
        <p:spPr>
          <a:xfrm>
            <a:off x="838200" y="365125"/>
            <a:ext cx="10515600" cy="1325563"/>
          </a:xfrm>
        </p:spPr>
        <p:txBody>
          <a:bodyPr>
            <a:normAutofit/>
          </a:bodyPr>
          <a:lstStyle/>
          <a:p>
            <a:pPr>
              <a:lnSpc>
                <a:spcPct val="90000"/>
              </a:lnSpc>
            </a:pPr>
            <a:r>
              <a:rPr lang="en-US" sz="4100" dirty="0">
                <a:latin typeface="Aharoni" panose="02010803020104030203" pitchFamily="2" charset="-79"/>
                <a:cs typeface="Aharoni" panose="02010803020104030203" pitchFamily="2" charset="-79"/>
              </a:rPr>
              <a:t>Introduction to Recommender Systems</a:t>
            </a:r>
            <a:endParaRPr lang="en-US" sz="4100" dirty="0"/>
          </a:p>
        </p:txBody>
      </p:sp>
      <p:sp>
        <p:nvSpPr>
          <p:cNvPr id="3" name="Content Placeholder 2">
            <a:extLst>
              <a:ext uri="{FF2B5EF4-FFF2-40B4-BE49-F238E27FC236}">
                <a16:creationId xmlns:a16="http://schemas.microsoft.com/office/drawing/2014/main" id="{76DEDDDD-6D20-3741-885B-42CD73F6B378}"/>
              </a:ext>
            </a:extLst>
          </p:cNvPr>
          <p:cNvSpPr>
            <a:spLocks noGrp="1"/>
          </p:cNvSpPr>
          <p:nvPr>
            <p:ph idx="1"/>
          </p:nvPr>
        </p:nvSpPr>
        <p:spPr>
          <a:xfrm>
            <a:off x="838200" y="1929384"/>
            <a:ext cx="10515600" cy="4251960"/>
          </a:xfrm>
        </p:spPr>
        <p:txBody>
          <a:bodyPr>
            <a:normAutofit lnSpcReduction="10000"/>
          </a:bodyPr>
          <a:lstStyle/>
          <a:p>
            <a:r>
              <a:rPr lang="en-US" dirty="0"/>
              <a:t>In the media industry, giants such as Netflix, Spotify and YouTube recommend media based on millions of user’s likes, views or comments on videos, music or movies or other features such as view timings,  genre or type, name of the artists, actors or producers.</a:t>
            </a:r>
          </a:p>
          <a:p>
            <a:r>
              <a:rPr lang="en-US" dirty="0"/>
              <a:t>The different kinds of Recommender Systems we will speak about in this research are as follows: -</a:t>
            </a:r>
          </a:p>
          <a:p>
            <a:pPr marL="514350" indent="-514350">
              <a:buFont typeface="+mj-lt"/>
              <a:buAutoNum type="arabicPeriod"/>
            </a:pPr>
            <a:r>
              <a:rPr lang="en-US" dirty="0"/>
              <a:t>Content Based Filtering</a:t>
            </a:r>
          </a:p>
          <a:p>
            <a:pPr marL="514350" indent="-514350">
              <a:buFont typeface="+mj-lt"/>
              <a:buAutoNum type="arabicPeriod"/>
            </a:pPr>
            <a:r>
              <a:rPr lang="en-US" dirty="0"/>
              <a:t>Collaborative Filtering </a:t>
            </a:r>
          </a:p>
          <a:p>
            <a:pPr marL="514350" indent="-514350">
              <a:buFont typeface="+mj-lt"/>
              <a:buAutoNum type="arabicPeriod"/>
            </a:pPr>
            <a:r>
              <a:rPr lang="en-US" dirty="0"/>
              <a:t>Weighted Averages</a:t>
            </a:r>
          </a:p>
          <a:p>
            <a:pPr marL="514350" indent="-514350">
              <a:buFont typeface="+mj-lt"/>
              <a:buAutoNum type="arabicPeriod"/>
            </a:pPr>
            <a:r>
              <a:rPr lang="en-US" dirty="0"/>
              <a:t>ALS (Alternating Least Squares) based on PySpark</a:t>
            </a:r>
          </a:p>
        </p:txBody>
      </p:sp>
    </p:spTree>
    <p:extLst>
      <p:ext uri="{BB962C8B-B14F-4D97-AF65-F5344CB8AC3E}">
        <p14:creationId xmlns:p14="http://schemas.microsoft.com/office/powerpoint/2010/main" val="42729716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7" name="Rectangle 9">
            <a:extLst>
              <a:ext uri="{FF2B5EF4-FFF2-40B4-BE49-F238E27FC236}">
                <a16:creationId xmlns:a16="http://schemas.microsoft.com/office/drawing/2014/main" id="{B768BC45-6978-4563-AFFC-4378E82C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lored rectangle">
            <a:extLst>
              <a:ext uri="{FF2B5EF4-FFF2-40B4-BE49-F238E27FC236}">
                <a16:creationId xmlns:a16="http://schemas.microsoft.com/office/drawing/2014/main" id="{A80A8067-64B4-47DF-9C4D-88D9ADEC2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9EEF22-60A3-EF4A-B8B6-B63092CB5F6A}"/>
              </a:ext>
            </a:extLst>
          </p:cNvPr>
          <p:cNvSpPr>
            <a:spLocks noGrp="1"/>
          </p:cNvSpPr>
          <p:nvPr>
            <p:ph type="title"/>
          </p:nvPr>
        </p:nvSpPr>
        <p:spPr>
          <a:xfrm>
            <a:off x="838200" y="451381"/>
            <a:ext cx="10512552" cy="4066540"/>
          </a:xfrm>
        </p:spPr>
        <p:txBody>
          <a:bodyPr vert="horz" lIns="91440" tIns="45720" rIns="91440" bIns="45720" rtlCol="0" anchor="b">
            <a:normAutofit fontScale="90000"/>
          </a:bodyPr>
          <a:lstStyle/>
          <a:p>
            <a:r>
              <a:rPr lang="en-US" sz="9600" dirty="0">
                <a:solidFill>
                  <a:schemeClr val="bg1"/>
                </a:solidFill>
              </a:rPr>
              <a:t>Case Studies of Recommender Systems in Media</a:t>
            </a:r>
          </a:p>
        </p:txBody>
      </p:sp>
      <p:sp>
        <p:nvSpPr>
          <p:cNvPr id="19" name="Rectangle 6">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26430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3" name="Rectangle 16">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4BB7D2-BFE0-2D42-B4F2-A669A65B8CEE}"/>
              </a:ext>
            </a:extLst>
          </p:cNvPr>
          <p:cNvSpPr>
            <a:spLocks noGrp="1"/>
          </p:cNvSpPr>
          <p:nvPr>
            <p:ph type="title"/>
          </p:nvPr>
        </p:nvSpPr>
        <p:spPr>
          <a:xfrm>
            <a:off x="638882" y="639193"/>
            <a:ext cx="3571810" cy="3573516"/>
          </a:xfrm>
        </p:spPr>
        <p:txBody>
          <a:bodyPr vert="horz" lIns="91440" tIns="45720" rIns="91440" bIns="45720" rtlCol="0" anchor="b">
            <a:normAutofit/>
          </a:bodyPr>
          <a:lstStyle/>
          <a:p>
            <a:pPr>
              <a:lnSpc>
                <a:spcPct val="90000"/>
              </a:lnSpc>
            </a:pPr>
            <a:r>
              <a:rPr lang="en-US" sz="3600" dirty="0">
                <a:latin typeface="Aharoni" panose="02010803020104030203" pitchFamily="2" charset="-79"/>
                <a:cs typeface="Aharoni" panose="02010803020104030203" pitchFamily="2" charset="-79"/>
              </a:rPr>
              <a:t>Case Studies of Recommender Systems in Media</a:t>
            </a:r>
          </a:p>
        </p:txBody>
      </p:sp>
      <p:sp>
        <p:nvSpPr>
          <p:cNvPr id="3" name="Content Placeholder 2">
            <a:extLst>
              <a:ext uri="{FF2B5EF4-FFF2-40B4-BE49-F238E27FC236}">
                <a16:creationId xmlns:a16="http://schemas.microsoft.com/office/drawing/2014/main" id="{ACE38964-CE62-094D-B4D0-1585D08817EB}"/>
              </a:ext>
            </a:extLst>
          </p:cNvPr>
          <p:cNvSpPr>
            <a:spLocks noGrp="1"/>
          </p:cNvSpPr>
          <p:nvPr>
            <p:ph idx="1"/>
          </p:nvPr>
        </p:nvSpPr>
        <p:spPr>
          <a:xfrm>
            <a:off x="638882" y="4456130"/>
            <a:ext cx="3571810" cy="1559327"/>
          </a:xfrm>
        </p:spPr>
        <p:txBody>
          <a:bodyPr vert="horz" lIns="91440" tIns="45720" rIns="91440" bIns="45720" rtlCol="0">
            <a:normAutofit/>
          </a:bodyPr>
          <a:lstStyle/>
          <a:p>
            <a:pPr marL="514350" indent="-514350">
              <a:buFont typeface="+mj-lt"/>
              <a:buAutoNum type="arabicPeriod"/>
            </a:pPr>
            <a:r>
              <a:rPr lang="en-US" b="1" dirty="0"/>
              <a:t>YouTube  </a:t>
            </a:r>
          </a:p>
        </p:txBody>
      </p:sp>
      <p:sp>
        <p:nvSpPr>
          <p:cNvPr id="14"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27432"/>
          </a:xfrm>
          <a:custGeom>
            <a:avLst/>
            <a:gdLst>
              <a:gd name="connsiteX0" fmla="*/ 0 w 3255095"/>
              <a:gd name="connsiteY0" fmla="*/ 0 h 27432"/>
              <a:gd name="connsiteX1" fmla="*/ 618468 w 3255095"/>
              <a:gd name="connsiteY1" fmla="*/ 0 h 27432"/>
              <a:gd name="connsiteX2" fmla="*/ 1269487 w 3255095"/>
              <a:gd name="connsiteY2" fmla="*/ 0 h 27432"/>
              <a:gd name="connsiteX3" fmla="*/ 1953057 w 3255095"/>
              <a:gd name="connsiteY3" fmla="*/ 0 h 27432"/>
              <a:gd name="connsiteX4" fmla="*/ 2636627 w 3255095"/>
              <a:gd name="connsiteY4" fmla="*/ 0 h 27432"/>
              <a:gd name="connsiteX5" fmla="*/ 3255095 w 3255095"/>
              <a:gd name="connsiteY5" fmla="*/ 0 h 27432"/>
              <a:gd name="connsiteX6" fmla="*/ 3255095 w 3255095"/>
              <a:gd name="connsiteY6" fmla="*/ 27432 h 27432"/>
              <a:gd name="connsiteX7" fmla="*/ 2538974 w 3255095"/>
              <a:gd name="connsiteY7" fmla="*/ 27432 h 27432"/>
              <a:gd name="connsiteX8" fmla="*/ 1822853 w 3255095"/>
              <a:gd name="connsiteY8" fmla="*/ 27432 h 27432"/>
              <a:gd name="connsiteX9" fmla="*/ 1171834 w 3255095"/>
              <a:gd name="connsiteY9" fmla="*/ 27432 h 27432"/>
              <a:gd name="connsiteX10" fmla="*/ 0 w 3255095"/>
              <a:gd name="connsiteY10" fmla="*/ 27432 h 27432"/>
              <a:gd name="connsiteX11" fmla="*/ 0 w 3255095"/>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27432"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3929" y="7395"/>
                  <a:pt x="3255140" y="21864"/>
                  <a:pt x="3255095" y="27432"/>
                </a:cubicBezTo>
                <a:cubicBezTo>
                  <a:pt x="3088545" y="32347"/>
                  <a:pt x="2687475" y="16563"/>
                  <a:pt x="2538974" y="27432"/>
                </a:cubicBezTo>
                <a:cubicBezTo>
                  <a:pt x="2390473" y="38301"/>
                  <a:pt x="2137381" y="185"/>
                  <a:pt x="1822853" y="27432"/>
                </a:cubicBezTo>
                <a:cubicBezTo>
                  <a:pt x="1508325" y="54679"/>
                  <a:pt x="1466437" y="29529"/>
                  <a:pt x="1171834" y="27432"/>
                </a:cubicBezTo>
                <a:cubicBezTo>
                  <a:pt x="877231" y="25335"/>
                  <a:pt x="561097" y="46787"/>
                  <a:pt x="0" y="27432"/>
                </a:cubicBezTo>
                <a:cubicBezTo>
                  <a:pt x="-503" y="20663"/>
                  <a:pt x="1168" y="5855"/>
                  <a:pt x="0" y="0"/>
                </a:cubicBezTo>
                <a:close/>
              </a:path>
              <a:path w="3255095" h="27432"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5288" y="12649"/>
                  <a:pt x="3254107" y="17989"/>
                  <a:pt x="3255095" y="27432"/>
                </a:cubicBezTo>
                <a:cubicBezTo>
                  <a:pt x="3120743" y="25834"/>
                  <a:pt x="2759628" y="51606"/>
                  <a:pt x="2604076" y="27432"/>
                </a:cubicBezTo>
                <a:cubicBezTo>
                  <a:pt x="2448524" y="3258"/>
                  <a:pt x="2184336" y="28743"/>
                  <a:pt x="1887955" y="27432"/>
                </a:cubicBezTo>
                <a:cubicBezTo>
                  <a:pt x="1591574" y="26121"/>
                  <a:pt x="1548845" y="16014"/>
                  <a:pt x="1334589" y="27432"/>
                </a:cubicBezTo>
                <a:cubicBezTo>
                  <a:pt x="1120333" y="38850"/>
                  <a:pt x="996014" y="18806"/>
                  <a:pt x="683570" y="27432"/>
                </a:cubicBezTo>
                <a:cubicBezTo>
                  <a:pt x="371126" y="36058"/>
                  <a:pt x="198687" y="25311"/>
                  <a:pt x="0" y="27432"/>
                </a:cubicBezTo>
                <a:cubicBezTo>
                  <a:pt x="1300" y="19678"/>
                  <a:pt x="-86" y="12044"/>
                  <a:pt x="0" y="0"/>
                </a:cubicBezTo>
                <a:close/>
              </a:path>
            </a:pathLst>
          </a:custGeom>
          <a:solidFill>
            <a:srgbClr val="FBA42C"/>
          </a:solidFill>
          <a:ln w="38100" cap="rnd">
            <a:solidFill>
              <a:srgbClr val="FBA42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ell phone&#10;&#10;Description automatically generated">
            <a:extLst>
              <a:ext uri="{FF2B5EF4-FFF2-40B4-BE49-F238E27FC236}">
                <a16:creationId xmlns:a16="http://schemas.microsoft.com/office/drawing/2014/main" id="{30255EB5-5F80-3549-B857-306037A744C8}"/>
              </a:ext>
            </a:extLst>
          </p:cNvPr>
          <p:cNvPicPr>
            <a:picLocks noChangeAspect="1"/>
          </p:cNvPicPr>
          <p:nvPr/>
        </p:nvPicPr>
        <p:blipFill rotWithShape="1">
          <a:blip r:embed="rId2"/>
          <a:srcRect l="1627" t="496" r="1324"/>
          <a:stretch/>
        </p:blipFill>
        <p:spPr>
          <a:xfrm>
            <a:off x="5129699" y="318377"/>
            <a:ext cx="6455612" cy="5985653"/>
          </a:xfrm>
          <a:prstGeom prst="rect">
            <a:avLst/>
          </a:prstGeom>
        </p:spPr>
      </p:pic>
    </p:spTree>
    <p:extLst>
      <p:ext uri="{BB962C8B-B14F-4D97-AF65-F5344CB8AC3E}">
        <p14:creationId xmlns:p14="http://schemas.microsoft.com/office/powerpoint/2010/main" val="36583169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AE6A207B-97BE-4DE3-B7BA-6EB713664F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F956E4-BA79-2549-8B7B-B6DC6E462E9B}"/>
              </a:ext>
            </a:extLst>
          </p:cNvPr>
          <p:cNvSpPr>
            <a:spLocks noGrp="1"/>
          </p:cNvSpPr>
          <p:nvPr>
            <p:ph type="title"/>
          </p:nvPr>
        </p:nvSpPr>
        <p:spPr>
          <a:xfrm>
            <a:off x="8129016" y="640080"/>
            <a:ext cx="3432048" cy="1714065"/>
          </a:xfrm>
        </p:spPr>
        <p:txBody>
          <a:bodyPr anchor="b">
            <a:normAutofit/>
          </a:bodyPr>
          <a:lstStyle/>
          <a:p>
            <a:pPr>
              <a:lnSpc>
                <a:spcPct val="90000"/>
              </a:lnSpc>
            </a:pPr>
            <a:r>
              <a:rPr lang="en-US" sz="3000">
                <a:latin typeface="Aharoni" panose="02010803020104030203" pitchFamily="2" charset="-79"/>
                <a:cs typeface="Aharoni" panose="02010803020104030203" pitchFamily="2" charset="-79"/>
              </a:rPr>
              <a:t>Case Studies of Recommender Systems in Media</a:t>
            </a:r>
            <a:endParaRPr lang="en-US" sz="3000"/>
          </a:p>
        </p:txBody>
      </p:sp>
      <p:sp>
        <p:nvSpPr>
          <p:cNvPr id="30"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016" y="2529151"/>
            <a:ext cx="3376602" cy="18288"/>
          </a:xfrm>
          <a:custGeom>
            <a:avLst/>
            <a:gdLst>
              <a:gd name="connsiteX0" fmla="*/ 0 w 3376602"/>
              <a:gd name="connsiteY0" fmla="*/ 0 h 18288"/>
              <a:gd name="connsiteX1" fmla="*/ 641554 w 3376602"/>
              <a:gd name="connsiteY1" fmla="*/ 0 h 18288"/>
              <a:gd name="connsiteX2" fmla="*/ 1316875 w 3376602"/>
              <a:gd name="connsiteY2" fmla="*/ 0 h 18288"/>
              <a:gd name="connsiteX3" fmla="*/ 2025961 w 3376602"/>
              <a:gd name="connsiteY3" fmla="*/ 0 h 18288"/>
              <a:gd name="connsiteX4" fmla="*/ 2735048 w 3376602"/>
              <a:gd name="connsiteY4" fmla="*/ 0 h 18288"/>
              <a:gd name="connsiteX5" fmla="*/ 3376602 w 3376602"/>
              <a:gd name="connsiteY5" fmla="*/ 0 h 18288"/>
              <a:gd name="connsiteX6" fmla="*/ 3376602 w 3376602"/>
              <a:gd name="connsiteY6" fmla="*/ 18288 h 18288"/>
              <a:gd name="connsiteX7" fmla="*/ 2633750 w 3376602"/>
              <a:gd name="connsiteY7" fmla="*/ 18288 h 18288"/>
              <a:gd name="connsiteX8" fmla="*/ 1890897 w 3376602"/>
              <a:gd name="connsiteY8" fmla="*/ 18288 h 18288"/>
              <a:gd name="connsiteX9" fmla="*/ 1215577 w 3376602"/>
              <a:gd name="connsiteY9" fmla="*/ 18288 h 18288"/>
              <a:gd name="connsiteX10" fmla="*/ 0 w 3376602"/>
              <a:gd name="connsiteY10" fmla="*/ 18288 h 18288"/>
              <a:gd name="connsiteX11" fmla="*/ 0 w 3376602"/>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76602" h="18288" fill="none" extrusionOk="0">
                <a:moveTo>
                  <a:pt x="0" y="0"/>
                </a:moveTo>
                <a:cubicBezTo>
                  <a:pt x="154337" y="-26787"/>
                  <a:pt x="393692" y="25344"/>
                  <a:pt x="641554" y="0"/>
                </a:cubicBezTo>
                <a:cubicBezTo>
                  <a:pt x="889416" y="-25344"/>
                  <a:pt x="1078313" y="12271"/>
                  <a:pt x="1316875" y="0"/>
                </a:cubicBezTo>
                <a:cubicBezTo>
                  <a:pt x="1555437" y="-12271"/>
                  <a:pt x="1698513" y="30110"/>
                  <a:pt x="2025961" y="0"/>
                </a:cubicBezTo>
                <a:cubicBezTo>
                  <a:pt x="2353409" y="-30110"/>
                  <a:pt x="2474986" y="1722"/>
                  <a:pt x="2735048" y="0"/>
                </a:cubicBezTo>
                <a:cubicBezTo>
                  <a:pt x="2995110" y="-1722"/>
                  <a:pt x="3097437" y="28961"/>
                  <a:pt x="3376602" y="0"/>
                </a:cubicBezTo>
                <a:cubicBezTo>
                  <a:pt x="3375893" y="8157"/>
                  <a:pt x="3376189" y="12125"/>
                  <a:pt x="3376602" y="18288"/>
                </a:cubicBezTo>
                <a:cubicBezTo>
                  <a:pt x="3037458" y="40377"/>
                  <a:pt x="2857195" y="34928"/>
                  <a:pt x="2633750" y="18288"/>
                </a:cubicBezTo>
                <a:cubicBezTo>
                  <a:pt x="2410305" y="1648"/>
                  <a:pt x="2066994" y="17360"/>
                  <a:pt x="1890897" y="18288"/>
                </a:cubicBezTo>
                <a:cubicBezTo>
                  <a:pt x="1714800" y="19216"/>
                  <a:pt x="1521080" y="47858"/>
                  <a:pt x="1215577" y="18288"/>
                </a:cubicBezTo>
                <a:cubicBezTo>
                  <a:pt x="910074" y="-11282"/>
                  <a:pt x="278912" y="61767"/>
                  <a:pt x="0" y="18288"/>
                </a:cubicBezTo>
                <a:cubicBezTo>
                  <a:pt x="-46" y="12483"/>
                  <a:pt x="-203" y="6491"/>
                  <a:pt x="0" y="0"/>
                </a:cubicBezTo>
                <a:close/>
              </a:path>
              <a:path w="3376602" h="18288" stroke="0" extrusionOk="0">
                <a:moveTo>
                  <a:pt x="0" y="0"/>
                </a:moveTo>
                <a:cubicBezTo>
                  <a:pt x="304565" y="-9016"/>
                  <a:pt x="402571" y="29762"/>
                  <a:pt x="641554" y="0"/>
                </a:cubicBezTo>
                <a:cubicBezTo>
                  <a:pt x="880537" y="-29762"/>
                  <a:pt x="963871" y="-12492"/>
                  <a:pt x="1215577" y="0"/>
                </a:cubicBezTo>
                <a:cubicBezTo>
                  <a:pt x="1467283" y="12492"/>
                  <a:pt x="1723274" y="15353"/>
                  <a:pt x="1958429" y="0"/>
                </a:cubicBezTo>
                <a:cubicBezTo>
                  <a:pt x="2193584" y="-15353"/>
                  <a:pt x="2347125" y="7922"/>
                  <a:pt x="2599984" y="0"/>
                </a:cubicBezTo>
                <a:cubicBezTo>
                  <a:pt x="2852843" y="-7922"/>
                  <a:pt x="3186422" y="-30763"/>
                  <a:pt x="3376602" y="0"/>
                </a:cubicBezTo>
                <a:cubicBezTo>
                  <a:pt x="3376338" y="4493"/>
                  <a:pt x="3376986" y="9472"/>
                  <a:pt x="3376602" y="18288"/>
                </a:cubicBezTo>
                <a:cubicBezTo>
                  <a:pt x="3080522" y="-5475"/>
                  <a:pt x="3038559" y="47323"/>
                  <a:pt x="2701282" y="18288"/>
                </a:cubicBezTo>
                <a:cubicBezTo>
                  <a:pt x="2364005" y="-10747"/>
                  <a:pt x="2245031" y="49099"/>
                  <a:pt x="1958429" y="18288"/>
                </a:cubicBezTo>
                <a:cubicBezTo>
                  <a:pt x="1671827" y="-12523"/>
                  <a:pt x="1619741" y="31109"/>
                  <a:pt x="1384407" y="18288"/>
                </a:cubicBezTo>
                <a:cubicBezTo>
                  <a:pt x="1149073" y="5467"/>
                  <a:pt x="947712" y="-11758"/>
                  <a:pt x="709086" y="18288"/>
                </a:cubicBezTo>
                <a:cubicBezTo>
                  <a:pt x="470460" y="48334"/>
                  <a:pt x="186882" y="50183"/>
                  <a:pt x="0" y="18288"/>
                </a:cubicBezTo>
                <a:cubicBezTo>
                  <a:pt x="843" y="9577"/>
                  <a:pt x="371" y="6900"/>
                  <a:pt x="0" y="0"/>
                </a:cubicBezTo>
                <a:close/>
              </a:path>
            </a:pathLst>
          </a:custGeom>
          <a:solidFill>
            <a:srgbClr val="D07D63"/>
          </a:solidFill>
          <a:ln w="38100" cap="rnd">
            <a:solidFill>
              <a:srgbClr val="D07D63"/>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79076B7-EEFC-0948-B461-37D1FA3977AA}"/>
              </a:ext>
            </a:extLst>
          </p:cNvPr>
          <p:cNvSpPr>
            <a:spLocks noGrp="1"/>
          </p:cNvSpPr>
          <p:nvPr>
            <p:ph idx="1"/>
          </p:nvPr>
        </p:nvSpPr>
        <p:spPr>
          <a:xfrm>
            <a:off x="8129016" y="2803470"/>
            <a:ext cx="3432048" cy="3414450"/>
          </a:xfrm>
        </p:spPr>
        <p:txBody>
          <a:bodyPr anchor="t">
            <a:normAutofit/>
          </a:bodyPr>
          <a:lstStyle/>
          <a:p>
            <a:pPr>
              <a:lnSpc>
                <a:spcPct val="100000"/>
              </a:lnSpc>
            </a:pPr>
            <a:r>
              <a:rPr lang="en-US" sz="2000" dirty="0"/>
              <a:t>YouTube has a Two Stage Process for Recommending videos to its users. </a:t>
            </a:r>
          </a:p>
          <a:p>
            <a:pPr>
              <a:lnSpc>
                <a:spcPct val="100000"/>
              </a:lnSpc>
            </a:pPr>
            <a:r>
              <a:rPr lang="en-US" sz="2000" b="1" dirty="0"/>
              <a:t>Candidate Generation </a:t>
            </a:r>
            <a:r>
              <a:rPr lang="en-US" sz="2000" dirty="0"/>
              <a:t>and </a:t>
            </a:r>
            <a:r>
              <a:rPr lang="en-US" sz="2000" b="1" dirty="0"/>
              <a:t>Ranking</a:t>
            </a:r>
            <a:r>
              <a:rPr lang="en-US" sz="2000" dirty="0"/>
              <a:t>. </a:t>
            </a:r>
          </a:p>
          <a:p>
            <a:pPr>
              <a:lnSpc>
                <a:spcPct val="100000"/>
              </a:lnSpc>
            </a:pPr>
            <a:r>
              <a:rPr lang="en-US" sz="2000" b="1" dirty="0"/>
              <a:t>Candidate Generation </a:t>
            </a:r>
            <a:r>
              <a:rPr lang="en-US" sz="2000" dirty="0"/>
              <a:t>Algorithm takes millions of videos available on the platform and filters out the videos that the user may like.</a:t>
            </a:r>
          </a:p>
          <a:p>
            <a:pPr>
              <a:lnSpc>
                <a:spcPct val="100000"/>
              </a:lnSpc>
            </a:pPr>
            <a:r>
              <a:rPr lang="en-US" sz="2000" b="1" dirty="0"/>
              <a:t>Ranking Algorithm </a:t>
            </a:r>
            <a:r>
              <a:rPr lang="en-US" sz="2000" dirty="0"/>
              <a:t>sorts the videos selected by the former algorithm and sorts them in order of relevance. </a:t>
            </a:r>
          </a:p>
          <a:p>
            <a:pPr>
              <a:lnSpc>
                <a:spcPct val="100000"/>
              </a:lnSpc>
            </a:pPr>
            <a:endParaRPr lang="en-US" sz="2000" dirty="0"/>
          </a:p>
          <a:p>
            <a:pPr>
              <a:lnSpc>
                <a:spcPct val="100000"/>
              </a:lnSpc>
            </a:pPr>
            <a:endParaRPr lang="en-US" sz="2000" dirty="0"/>
          </a:p>
        </p:txBody>
      </p:sp>
      <mc:AlternateContent xmlns:mc="http://schemas.openxmlformats.org/markup-compatibility/2006" xmlns:p14="http://schemas.microsoft.com/office/powerpoint/2010/main">
        <mc:Choice Requires="p14">
          <p:contentPart p14:bwMode="auto" r:id="rId3">
            <p14:nvContentPartPr>
              <p14:cNvPr id="32" name="Ink 31">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6436237" y="1971579"/>
              <a:ext cx="360" cy="2160"/>
            </p14:xfrm>
          </p:contentPart>
        </mc:Choice>
        <mc:Fallback xmlns="">
          <p:pic>
            <p:nvPicPr>
              <p:cNvPr id="32" name="Ink 31">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6418237" y="1956150"/>
                <a:ext cx="36000" cy="32709"/>
              </a:xfrm>
              <a:prstGeom prst="rect">
                <a:avLst/>
              </a:prstGeom>
            </p:spPr>
          </p:pic>
        </mc:Fallback>
      </mc:AlternateContent>
      <p:pic>
        <p:nvPicPr>
          <p:cNvPr id="5" name="Picture 4" descr="A close up of a sign&#10;&#10;Description automatically generated">
            <a:extLst>
              <a:ext uri="{FF2B5EF4-FFF2-40B4-BE49-F238E27FC236}">
                <a16:creationId xmlns:a16="http://schemas.microsoft.com/office/drawing/2014/main" id="{BDAEFF51-7B1B-1942-AB3B-792B5AAF7BDD}"/>
              </a:ext>
            </a:extLst>
          </p:cNvPr>
          <p:cNvPicPr>
            <a:picLocks noChangeAspect="1"/>
          </p:cNvPicPr>
          <p:nvPr/>
        </p:nvPicPr>
        <p:blipFill>
          <a:blip r:embed="rId5"/>
          <a:stretch>
            <a:fillRect/>
          </a:stretch>
        </p:blipFill>
        <p:spPr>
          <a:xfrm>
            <a:off x="630936" y="1271587"/>
            <a:ext cx="6903720" cy="4314825"/>
          </a:xfrm>
          <a:prstGeom prst="rect">
            <a:avLst/>
          </a:prstGeom>
        </p:spPr>
      </p:pic>
    </p:spTree>
    <p:extLst>
      <p:ext uri="{BB962C8B-B14F-4D97-AF65-F5344CB8AC3E}">
        <p14:creationId xmlns:p14="http://schemas.microsoft.com/office/powerpoint/2010/main" val="40924649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3" name="Rectangle 16">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4BB7D2-BFE0-2D42-B4F2-A669A65B8CEE}"/>
              </a:ext>
            </a:extLst>
          </p:cNvPr>
          <p:cNvSpPr>
            <a:spLocks noGrp="1"/>
          </p:cNvSpPr>
          <p:nvPr>
            <p:ph type="title"/>
          </p:nvPr>
        </p:nvSpPr>
        <p:spPr>
          <a:xfrm>
            <a:off x="638882" y="639193"/>
            <a:ext cx="3571810" cy="3573516"/>
          </a:xfrm>
        </p:spPr>
        <p:txBody>
          <a:bodyPr vert="horz" lIns="91440" tIns="45720" rIns="91440" bIns="45720" rtlCol="0" anchor="b">
            <a:normAutofit/>
          </a:bodyPr>
          <a:lstStyle/>
          <a:p>
            <a:pPr>
              <a:lnSpc>
                <a:spcPct val="90000"/>
              </a:lnSpc>
            </a:pPr>
            <a:r>
              <a:rPr lang="en-US" sz="3600" dirty="0">
                <a:latin typeface="Aharoni" panose="02010803020104030203" pitchFamily="2" charset="-79"/>
                <a:cs typeface="Aharoni" panose="02010803020104030203" pitchFamily="2" charset="-79"/>
              </a:rPr>
              <a:t>Case Studies of Recommender Systems in Media</a:t>
            </a:r>
          </a:p>
        </p:txBody>
      </p:sp>
      <p:sp>
        <p:nvSpPr>
          <p:cNvPr id="3" name="Content Placeholder 2">
            <a:extLst>
              <a:ext uri="{FF2B5EF4-FFF2-40B4-BE49-F238E27FC236}">
                <a16:creationId xmlns:a16="http://schemas.microsoft.com/office/drawing/2014/main" id="{ACE38964-CE62-094D-B4D0-1585D08817EB}"/>
              </a:ext>
            </a:extLst>
          </p:cNvPr>
          <p:cNvSpPr>
            <a:spLocks noGrp="1"/>
          </p:cNvSpPr>
          <p:nvPr>
            <p:ph idx="1"/>
          </p:nvPr>
        </p:nvSpPr>
        <p:spPr>
          <a:xfrm>
            <a:off x="638882" y="4456130"/>
            <a:ext cx="3571810" cy="1559327"/>
          </a:xfrm>
        </p:spPr>
        <p:txBody>
          <a:bodyPr vert="horz" lIns="91440" tIns="45720" rIns="91440" bIns="45720" rtlCol="0">
            <a:normAutofit/>
          </a:bodyPr>
          <a:lstStyle/>
          <a:p>
            <a:pPr marL="0" indent="0">
              <a:buNone/>
            </a:pPr>
            <a:r>
              <a:rPr lang="en-US" b="1" dirty="0"/>
              <a:t>2. Spotify</a:t>
            </a:r>
          </a:p>
        </p:txBody>
      </p:sp>
      <p:sp>
        <p:nvSpPr>
          <p:cNvPr id="14"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27432"/>
          </a:xfrm>
          <a:custGeom>
            <a:avLst/>
            <a:gdLst>
              <a:gd name="connsiteX0" fmla="*/ 0 w 3255095"/>
              <a:gd name="connsiteY0" fmla="*/ 0 h 27432"/>
              <a:gd name="connsiteX1" fmla="*/ 618468 w 3255095"/>
              <a:gd name="connsiteY1" fmla="*/ 0 h 27432"/>
              <a:gd name="connsiteX2" fmla="*/ 1269487 w 3255095"/>
              <a:gd name="connsiteY2" fmla="*/ 0 h 27432"/>
              <a:gd name="connsiteX3" fmla="*/ 1953057 w 3255095"/>
              <a:gd name="connsiteY3" fmla="*/ 0 h 27432"/>
              <a:gd name="connsiteX4" fmla="*/ 2636627 w 3255095"/>
              <a:gd name="connsiteY4" fmla="*/ 0 h 27432"/>
              <a:gd name="connsiteX5" fmla="*/ 3255095 w 3255095"/>
              <a:gd name="connsiteY5" fmla="*/ 0 h 27432"/>
              <a:gd name="connsiteX6" fmla="*/ 3255095 w 3255095"/>
              <a:gd name="connsiteY6" fmla="*/ 27432 h 27432"/>
              <a:gd name="connsiteX7" fmla="*/ 2538974 w 3255095"/>
              <a:gd name="connsiteY7" fmla="*/ 27432 h 27432"/>
              <a:gd name="connsiteX8" fmla="*/ 1822853 w 3255095"/>
              <a:gd name="connsiteY8" fmla="*/ 27432 h 27432"/>
              <a:gd name="connsiteX9" fmla="*/ 1171834 w 3255095"/>
              <a:gd name="connsiteY9" fmla="*/ 27432 h 27432"/>
              <a:gd name="connsiteX10" fmla="*/ 0 w 3255095"/>
              <a:gd name="connsiteY10" fmla="*/ 27432 h 27432"/>
              <a:gd name="connsiteX11" fmla="*/ 0 w 3255095"/>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27432"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3929" y="7395"/>
                  <a:pt x="3255140" y="21864"/>
                  <a:pt x="3255095" y="27432"/>
                </a:cubicBezTo>
                <a:cubicBezTo>
                  <a:pt x="3088545" y="32347"/>
                  <a:pt x="2687475" y="16563"/>
                  <a:pt x="2538974" y="27432"/>
                </a:cubicBezTo>
                <a:cubicBezTo>
                  <a:pt x="2390473" y="38301"/>
                  <a:pt x="2137381" y="185"/>
                  <a:pt x="1822853" y="27432"/>
                </a:cubicBezTo>
                <a:cubicBezTo>
                  <a:pt x="1508325" y="54679"/>
                  <a:pt x="1466437" y="29529"/>
                  <a:pt x="1171834" y="27432"/>
                </a:cubicBezTo>
                <a:cubicBezTo>
                  <a:pt x="877231" y="25335"/>
                  <a:pt x="561097" y="46787"/>
                  <a:pt x="0" y="27432"/>
                </a:cubicBezTo>
                <a:cubicBezTo>
                  <a:pt x="-503" y="20663"/>
                  <a:pt x="1168" y="5855"/>
                  <a:pt x="0" y="0"/>
                </a:cubicBezTo>
                <a:close/>
              </a:path>
              <a:path w="3255095" h="27432"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5288" y="12649"/>
                  <a:pt x="3254107" y="17989"/>
                  <a:pt x="3255095" y="27432"/>
                </a:cubicBezTo>
                <a:cubicBezTo>
                  <a:pt x="3120743" y="25834"/>
                  <a:pt x="2759628" y="51606"/>
                  <a:pt x="2604076" y="27432"/>
                </a:cubicBezTo>
                <a:cubicBezTo>
                  <a:pt x="2448524" y="3258"/>
                  <a:pt x="2184336" y="28743"/>
                  <a:pt x="1887955" y="27432"/>
                </a:cubicBezTo>
                <a:cubicBezTo>
                  <a:pt x="1591574" y="26121"/>
                  <a:pt x="1548845" y="16014"/>
                  <a:pt x="1334589" y="27432"/>
                </a:cubicBezTo>
                <a:cubicBezTo>
                  <a:pt x="1120333" y="38850"/>
                  <a:pt x="996014" y="18806"/>
                  <a:pt x="683570" y="27432"/>
                </a:cubicBezTo>
                <a:cubicBezTo>
                  <a:pt x="371126" y="36058"/>
                  <a:pt x="198687" y="25311"/>
                  <a:pt x="0" y="27432"/>
                </a:cubicBezTo>
                <a:cubicBezTo>
                  <a:pt x="1300" y="19678"/>
                  <a:pt x="-86" y="12044"/>
                  <a:pt x="0" y="0"/>
                </a:cubicBezTo>
                <a:close/>
              </a:path>
            </a:pathLst>
          </a:custGeom>
          <a:solidFill>
            <a:srgbClr val="FBA42C"/>
          </a:solidFill>
          <a:ln w="38100" cap="rnd">
            <a:solidFill>
              <a:srgbClr val="FBA42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 shot of a monitor&#10;&#10;Description automatically generated">
            <a:extLst>
              <a:ext uri="{FF2B5EF4-FFF2-40B4-BE49-F238E27FC236}">
                <a16:creationId xmlns:a16="http://schemas.microsoft.com/office/drawing/2014/main" id="{748854C8-A8B1-2849-BC28-CC53BF1BCF3A}"/>
              </a:ext>
            </a:extLst>
          </p:cNvPr>
          <p:cNvPicPr>
            <a:picLocks noChangeAspect="1"/>
          </p:cNvPicPr>
          <p:nvPr/>
        </p:nvPicPr>
        <p:blipFill>
          <a:blip r:embed="rId3"/>
          <a:stretch>
            <a:fillRect/>
          </a:stretch>
        </p:blipFill>
        <p:spPr>
          <a:xfrm>
            <a:off x="4941857" y="1476962"/>
            <a:ext cx="6703544" cy="3904075"/>
          </a:xfrm>
          <a:prstGeom prst="rect">
            <a:avLst/>
          </a:prstGeom>
        </p:spPr>
      </p:pic>
      <p:pic>
        <p:nvPicPr>
          <p:cNvPr id="6" name="Picture 5">
            <a:extLst>
              <a:ext uri="{FF2B5EF4-FFF2-40B4-BE49-F238E27FC236}">
                <a16:creationId xmlns:a16="http://schemas.microsoft.com/office/drawing/2014/main" id="{BD228761-504B-2442-A64B-B96FC10526FB}"/>
              </a:ext>
            </a:extLst>
          </p:cNvPr>
          <p:cNvPicPr>
            <a:picLocks noChangeAspect="1"/>
          </p:cNvPicPr>
          <p:nvPr/>
        </p:nvPicPr>
        <p:blipFill rotWithShape="1">
          <a:blip r:embed="rId4"/>
          <a:srcRect l="19738" t="17378" r="20571" b="21523"/>
          <a:stretch/>
        </p:blipFill>
        <p:spPr>
          <a:xfrm>
            <a:off x="4941857" y="849505"/>
            <a:ext cx="1319012" cy="558671"/>
          </a:xfrm>
          <a:prstGeom prst="rect">
            <a:avLst/>
          </a:prstGeom>
        </p:spPr>
      </p:pic>
    </p:spTree>
    <p:extLst>
      <p:ext uri="{BB962C8B-B14F-4D97-AF65-F5344CB8AC3E}">
        <p14:creationId xmlns:p14="http://schemas.microsoft.com/office/powerpoint/2010/main" val="42948019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Sketchy_SerifHand">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BrushVTI">
  <a:themeElements>
    <a:clrScheme name="AnalogousFromLightSeedLeftStep">
      <a:dk1>
        <a:srgbClr val="000000"/>
      </a:dk1>
      <a:lt1>
        <a:srgbClr val="FFFFFF"/>
      </a:lt1>
      <a:dk2>
        <a:srgbClr val="3E4124"/>
      </a:dk2>
      <a:lt2>
        <a:srgbClr val="F2EEEF"/>
      </a:lt2>
      <a:accent1>
        <a:srgbClr val="63AF9D"/>
      </a:accent1>
      <a:accent2>
        <a:srgbClr val="56B376"/>
      </a:accent2>
      <a:accent3>
        <a:srgbClr val="62B25C"/>
      </a:accent3>
      <a:accent4>
        <a:srgbClr val="80AE53"/>
      </a:accent4>
      <a:accent5>
        <a:srgbClr val="A0A662"/>
      </a:accent5>
      <a:accent6>
        <a:srgbClr val="BC9C58"/>
      </a:accent6>
      <a:hlink>
        <a:srgbClr val="B67887"/>
      </a:hlink>
      <a:folHlink>
        <a:srgbClr val="898989"/>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2868</Words>
  <Application>Microsoft Macintosh PowerPoint</Application>
  <PresentationFormat>Widescreen</PresentationFormat>
  <Paragraphs>183</Paragraphs>
  <Slides>47</Slides>
  <Notes>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47</vt:i4>
      </vt:variant>
    </vt:vector>
  </HeadingPairs>
  <TitlesOfParts>
    <vt:vector size="57" baseType="lpstr">
      <vt:lpstr>Aharoni</vt:lpstr>
      <vt:lpstr>Arial</vt:lpstr>
      <vt:lpstr>Calibri</vt:lpstr>
      <vt:lpstr>Century Gothic</vt:lpstr>
      <vt:lpstr>Elephant</vt:lpstr>
      <vt:lpstr>Modern Love</vt:lpstr>
      <vt:lpstr>The Hand</vt:lpstr>
      <vt:lpstr>TimesNewRomanPSMT</vt:lpstr>
      <vt:lpstr>SketchyVTI</vt:lpstr>
      <vt:lpstr>BrushVTI</vt:lpstr>
      <vt:lpstr>Approaches to Recommender Systems in Media &amp; Entertainment</vt:lpstr>
      <vt:lpstr>Index </vt:lpstr>
      <vt:lpstr>Introduction to Recommender Systems</vt:lpstr>
      <vt:lpstr>Introduction to Recommender Systems</vt:lpstr>
      <vt:lpstr>Introduction to Recommender Systems</vt:lpstr>
      <vt:lpstr>Case Studies of Recommender Systems in Media</vt:lpstr>
      <vt:lpstr>Case Studies of Recommender Systems in Media</vt:lpstr>
      <vt:lpstr>Case Studies of Recommender Systems in Media</vt:lpstr>
      <vt:lpstr>Case Studies of Recommender Systems in Media</vt:lpstr>
      <vt:lpstr>Case Studies of Recommender Systems in Media</vt:lpstr>
      <vt:lpstr>Case Studies of Recommender Systems in Media</vt:lpstr>
      <vt:lpstr>Case Studies of Recommender Systems in Media</vt:lpstr>
      <vt:lpstr>Dataset Description</vt:lpstr>
      <vt:lpstr>Dataset Description </vt:lpstr>
      <vt:lpstr>Dataset Description </vt:lpstr>
      <vt:lpstr>Dataset Description</vt:lpstr>
      <vt:lpstr>Dataset Description</vt:lpstr>
      <vt:lpstr>Dataset Description</vt:lpstr>
      <vt:lpstr>Dataset Description</vt:lpstr>
      <vt:lpstr>Dataset Description</vt:lpstr>
      <vt:lpstr>Dataset Description</vt:lpstr>
      <vt:lpstr>Project Flow</vt:lpstr>
      <vt:lpstr>Project Flow</vt:lpstr>
      <vt:lpstr>Approaches to Recommender Systems</vt:lpstr>
      <vt:lpstr>Content Based Filtering with Logistic Regression</vt:lpstr>
      <vt:lpstr>Content Based Filtering with Logistic Regression</vt:lpstr>
      <vt:lpstr>Content Based Filtering with LSTM</vt:lpstr>
      <vt:lpstr>Content Based Filtering with LSTM</vt:lpstr>
      <vt:lpstr>Content Based Filtering with LSTM</vt:lpstr>
      <vt:lpstr>Content Based Filtering with LSTM</vt:lpstr>
      <vt:lpstr>Collaborative Filtering with KNN</vt:lpstr>
      <vt:lpstr>Collaborative Filtering with KNN</vt:lpstr>
      <vt:lpstr>Collaborative Filtering with KNN</vt:lpstr>
      <vt:lpstr>Collaborative Filtering with ALS</vt:lpstr>
      <vt:lpstr>Collaborative Filtering with ALS</vt:lpstr>
      <vt:lpstr>Spotify Recommender  Engine</vt:lpstr>
      <vt:lpstr>Spotify Recommender Engine</vt:lpstr>
      <vt:lpstr>Results</vt:lpstr>
      <vt:lpstr>Results</vt:lpstr>
      <vt:lpstr>Results</vt:lpstr>
      <vt:lpstr>Results</vt:lpstr>
      <vt:lpstr>Results</vt:lpstr>
      <vt:lpstr>Results</vt:lpstr>
      <vt:lpstr>Conclusion and Future Scope</vt:lpstr>
      <vt:lpstr>Conclusion</vt:lpstr>
      <vt:lpstr>Future Scope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Approaches to Recommender Systems in Media &amp; Entertainment</dc:title>
  <dc:creator>Siddharth Mandgi</dc:creator>
  <cp:lastModifiedBy>Siddharth Mandgi</cp:lastModifiedBy>
  <cp:revision>2</cp:revision>
  <dcterms:created xsi:type="dcterms:W3CDTF">2020-07-31T03:17:15Z</dcterms:created>
  <dcterms:modified xsi:type="dcterms:W3CDTF">2020-07-31T03:30:23Z</dcterms:modified>
</cp:coreProperties>
</file>